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comments/comment1.xml" ContentType="application/vnd.openxmlformats-officedocument.presentationml.comment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3.xml" ContentType="application/vnd.openxmlformats-officedocument.presentationml.notesSlide+xml"/>
  <Override PartName="/ppt/comments/comment2.xml" ContentType="application/vnd.openxmlformats-officedocument.presentationml.comments+xml"/>
  <Override PartName="/ppt/tags/tag10.xml" ContentType="application/vnd.openxmlformats-officedocument.presentationml.tags+xml"/>
  <Override PartName="/ppt/notesSlides/notesSlide4.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5.xml" ContentType="application/vnd.openxmlformats-officedocument.presentationml.notesSlide+xml"/>
  <Override PartName="/ppt/comments/comment3.xml" ContentType="application/vnd.openxmlformats-officedocument.presentationml.comment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6.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7.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8.xml" ContentType="application/vnd.openxmlformats-officedocument.presentationml.notesSlide+xml"/>
  <Override PartName="/ppt/comments/comment4.xml" ContentType="application/vnd.openxmlformats-officedocument.presentationml.comment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9.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10.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11.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12.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13.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4.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15.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notesSlides/notesSlide16.xml" ContentType="application/vnd.openxmlformats-officedocument.presentationml.notesSlide+xml"/>
  <Override PartName="/ppt/comments/comment5.xml" ContentType="application/vnd.openxmlformats-officedocument.presentationml.comment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notesSlides/notesSlide17.xml" ContentType="application/vnd.openxmlformats-officedocument.presentationml.notesSlide+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18.xml" ContentType="application/vnd.openxmlformats-officedocument.presentationml.notesSlide+xml"/>
  <Override PartName="/ppt/comments/comment6.xml" ContentType="application/vnd.openxmlformats-officedocument.presentationml.comment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9.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20.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2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22.xml" ContentType="application/vnd.openxmlformats-officedocument.presentationml.notesSlid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23.xml" ContentType="application/vnd.openxmlformats-officedocument.presentationml.notesSlide+xml"/>
  <Override PartName="/ppt/comments/comment7.xml" ContentType="application/vnd.openxmlformats-officedocument.presentationml.comments+xml"/>
  <Override PartName="/ppt/tags/tag90.xml" ContentType="application/vnd.openxmlformats-officedocument.presentationml.tags+xml"/>
  <Override PartName="/ppt/notesSlides/notesSlide24.xml" ContentType="application/vnd.openxmlformats-officedocument.presentationml.notesSlide+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notesSlides/notesSlide25.xml" ContentType="application/vnd.openxmlformats-officedocument.presentationml.notesSlide+xml"/>
  <Override PartName="/ppt/tags/tag101.xml" ContentType="application/vnd.openxmlformats-officedocument.presentationml.tags+xml"/>
  <Override PartName="/ppt/tags/tag102.xml" ContentType="application/vnd.openxmlformats-officedocument.presentationml.tags+xml"/>
  <Override PartName="/ppt/notesSlides/notesSlide26.xml" ContentType="application/vnd.openxmlformats-officedocument.presentationml.notesSlide+xml"/>
  <Override PartName="/ppt/tags/tag103.xml" ContentType="application/vnd.openxmlformats-officedocument.presentationml.tags+xml"/>
  <Override PartName="/ppt/notesSlides/notesSlide27.xml" ContentType="application/vnd.openxmlformats-officedocument.presentationml.notesSlide+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28.xml" ContentType="application/vnd.openxmlformats-officedocument.presentationml.notesSlid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notesSlides/notesSlide29.xml" ContentType="application/vnd.openxmlformats-officedocument.presentationml.notesSlide+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30.xml" ContentType="application/vnd.openxmlformats-officedocument.presentationml.notesSlid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notesSlides/notesSlide31.xml" ContentType="application/vnd.openxmlformats-officedocument.presentationml.notesSlide+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notesSlides/notesSlide32.xml" ContentType="application/vnd.openxmlformats-officedocument.presentationml.notesSlide+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33.xml" ContentType="application/vnd.openxmlformats-officedocument.presentationml.notesSlid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34.xml" ContentType="application/vnd.openxmlformats-officedocument.presentationml.notesSlid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notesSlides/notesSlide35.xml" ContentType="application/vnd.openxmlformats-officedocument.presentationml.notesSlid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notesSlides/notesSlide36.xml" ContentType="application/vnd.openxmlformats-officedocument.presentationml.notesSlide+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37.xml" ContentType="application/vnd.openxmlformats-officedocument.presentationml.notesSlid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notesSlides/notesSlide38.xml" ContentType="application/vnd.openxmlformats-officedocument.presentationml.notesSlide+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notesSlides/notesSlide39.xml" ContentType="application/vnd.openxmlformats-officedocument.presentationml.notesSlide+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notesSlides/notesSlide40.xml" ContentType="application/vnd.openxmlformats-officedocument.presentationml.notesSlide+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notesSlides/notesSlide41.xml" ContentType="application/vnd.openxmlformats-officedocument.presentationml.notesSlide+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notesSlides/notesSlide4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7" r:id="rId2"/>
  </p:sldMasterIdLst>
  <p:notesMasterIdLst>
    <p:notesMasterId r:id="rId45"/>
  </p:notesMasterIdLst>
  <p:handoutMasterIdLst>
    <p:handoutMasterId r:id="rId46"/>
  </p:handoutMasterIdLst>
  <p:sldIdLst>
    <p:sldId id="256" r:id="rId3"/>
    <p:sldId id="301" r:id="rId4"/>
    <p:sldId id="313" r:id="rId5"/>
    <p:sldId id="312" r:id="rId6"/>
    <p:sldId id="302" r:id="rId7"/>
    <p:sldId id="303" r:id="rId8"/>
    <p:sldId id="322" r:id="rId9"/>
    <p:sldId id="316" r:id="rId10"/>
    <p:sldId id="288" r:id="rId11"/>
    <p:sldId id="327" r:id="rId12"/>
    <p:sldId id="328" r:id="rId13"/>
    <p:sldId id="329" r:id="rId14"/>
    <p:sldId id="304" r:id="rId15"/>
    <p:sldId id="305" r:id="rId16"/>
    <p:sldId id="317" r:id="rId17"/>
    <p:sldId id="311" r:id="rId18"/>
    <p:sldId id="324" r:id="rId19"/>
    <p:sldId id="325" r:id="rId20"/>
    <p:sldId id="326" r:id="rId21"/>
    <p:sldId id="310" r:id="rId22"/>
    <p:sldId id="306" r:id="rId23"/>
    <p:sldId id="307" r:id="rId24"/>
    <p:sldId id="309" r:id="rId25"/>
    <p:sldId id="319" r:id="rId26"/>
    <p:sldId id="280" r:id="rId27"/>
    <p:sldId id="318" r:id="rId28"/>
    <p:sldId id="285" r:id="rId29"/>
    <p:sldId id="330" r:id="rId30"/>
    <p:sldId id="342" r:id="rId31"/>
    <p:sldId id="343" r:id="rId32"/>
    <p:sldId id="344" r:id="rId33"/>
    <p:sldId id="345" r:id="rId34"/>
    <p:sldId id="346" r:id="rId35"/>
    <p:sldId id="347" r:id="rId36"/>
    <p:sldId id="348" r:id="rId37"/>
    <p:sldId id="349" r:id="rId38"/>
    <p:sldId id="335" r:id="rId39"/>
    <p:sldId id="338" r:id="rId40"/>
    <p:sldId id="339" r:id="rId41"/>
    <p:sldId id="337" r:id="rId42"/>
    <p:sldId id="333" r:id="rId43"/>
    <p:sldId id="334" r:id="rId44"/>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74">
          <p15:clr>
            <a:srgbClr val="A4A3A4"/>
          </p15:clr>
        </p15:guide>
        <p15:guide id="2" orient="horz" pos="4251">
          <p15:clr>
            <a:srgbClr val="A4A3A4"/>
          </p15:clr>
        </p15:guide>
        <p15:guide id="3" orient="horz" pos="3308">
          <p15:clr>
            <a:srgbClr val="A4A3A4"/>
          </p15:clr>
        </p15:guide>
        <p15:guide id="4" orient="horz" pos="3983">
          <p15:clr>
            <a:srgbClr val="A4A3A4"/>
          </p15:clr>
        </p15:guide>
        <p15:guide id="5" orient="horz" pos="1037">
          <p15:clr>
            <a:srgbClr val="A4A3A4"/>
          </p15:clr>
        </p15:guide>
        <p15:guide id="6" pos="5496">
          <p15:clr>
            <a:srgbClr val="A4A3A4"/>
          </p15:clr>
        </p15:guide>
        <p15:guide id="7" pos="722">
          <p15:clr>
            <a:srgbClr val="A4A3A4"/>
          </p15:clr>
        </p15:guide>
        <p15:guide id="8" pos="319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aroche-Pierre, Stéphanie" initials="LS" lastIdx="13" clrIdx="0"/>
  <p:cmAuthor id="1" name="langlois" initials="l" lastIdx="2" clrIdx="1"/>
  <p:cmAuthor id="2" name="User" initials="U" lastIdx="8" clrIdx="2"/>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65C62"/>
    <a:srgbClr val="BBBEC2"/>
    <a:srgbClr val="0086B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2691" autoAdjust="0"/>
    <p:restoredTop sz="94660"/>
  </p:normalViewPr>
  <p:slideViewPr>
    <p:cSldViewPr snapToGrid="0" snapToObjects="1">
      <p:cViewPr varScale="1">
        <p:scale>
          <a:sx n="108" d="100"/>
          <a:sy n="108" d="100"/>
        </p:scale>
        <p:origin x="2346" y="102"/>
      </p:cViewPr>
      <p:guideLst>
        <p:guide orient="horz" pos="774"/>
        <p:guide orient="horz" pos="4251"/>
        <p:guide orient="horz" pos="3308"/>
        <p:guide orient="horz" pos="3983"/>
        <p:guide orient="horz" pos="1037"/>
        <p:guide pos="5496"/>
        <p:guide pos="722"/>
        <p:guide pos="3191"/>
      </p:guideLst>
    </p:cSldViewPr>
  </p:slideViewPr>
  <p:notesTextViewPr>
    <p:cViewPr>
      <p:scale>
        <a:sx n="100" d="100"/>
        <a:sy n="100" d="100"/>
      </p:scale>
      <p:origin x="0" y="0"/>
    </p:cViewPr>
  </p:notesTextViewPr>
  <p:sorterViewPr>
    <p:cViewPr>
      <p:scale>
        <a:sx n="78" d="100"/>
        <a:sy n="78" d="100"/>
      </p:scale>
      <p:origin x="0" y="409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charts/_rels/chart1.xml.rels><?xml version="1.0" encoding="UTF-8" standalone="yes"?>
<Relationships xmlns="http://schemas.openxmlformats.org/package/2006/relationships"><Relationship Id="rId2" Type="http://schemas.openxmlformats.org/officeDocument/2006/relationships/oleObject" Target="file:///\\mi-fpb\Users\lefort\TechnoMontr&#233;al\Profil%20sectoriel%20TIC\Pr&#233;sentation%20PPT%20MI\Fichier%20central%20graphique%20profil%20TIC%2029janv2012.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lang="fr-CA"/>
            </a:pPr>
            <a:r>
              <a:rPr lang="fr-CA" sz="1300" b="1" i="0" baseline="0" dirty="0">
                <a:solidFill>
                  <a:srgbClr val="0086BF"/>
                </a:solidFill>
              </a:rPr>
              <a:t>Indice de fardeau fiscal global, Moyenne pour les secteurs de R-D (Moyenne des villes des États-Unis = 100)</a:t>
            </a:r>
          </a:p>
          <a:p>
            <a:pPr>
              <a:defRPr lang="fr-CA"/>
            </a:pPr>
            <a:r>
              <a:rPr lang="fr-CA" sz="1300" b="1" i="0" baseline="0" dirty="0">
                <a:solidFill>
                  <a:srgbClr val="0086BF"/>
                </a:solidFill>
              </a:rPr>
              <a:t> </a:t>
            </a:r>
            <a:r>
              <a:rPr lang="fr-CA" sz="1300" b="0" i="0" baseline="0" dirty="0">
                <a:solidFill>
                  <a:srgbClr val="0086BF"/>
                </a:solidFill>
              </a:rPr>
              <a:t>Top 20 des plus grandes métropoles d’Amérique du Nord, 2012</a:t>
            </a:r>
            <a:endParaRPr lang="en-US" sz="1300" b="0" i="0" baseline="0" dirty="0">
              <a:solidFill>
                <a:srgbClr val="0086BF"/>
              </a:solidFill>
            </a:endParaRPr>
          </a:p>
        </c:rich>
      </c:tx>
      <c:overlay val="0"/>
    </c:title>
    <c:autoTitleDeleted val="0"/>
    <c:plotArea>
      <c:layout/>
      <c:barChart>
        <c:barDir val="col"/>
        <c:grouping val="clustered"/>
        <c:varyColors val="0"/>
        <c:ser>
          <c:idx val="0"/>
          <c:order val="0"/>
          <c:spPr>
            <a:solidFill>
              <a:schemeClr val="accent1"/>
            </a:solidFill>
          </c:spPr>
          <c:invertIfNegative val="0"/>
          <c:dPt>
            <c:idx val="0"/>
            <c:invertIfNegative val="0"/>
            <c:bubble3D val="0"/>
            <c:spPr>
              <a:solidFill>
                <a:schemeClr val="tx2">
                  <a:lumMod val="20000"/>
                  <a:lumOff val="80000"/>
                </a:schemeClr>
              </a:solidFill>
            </c:spPr>
            <c:extLst>
              <c:ext xmlns:c16="http://schemas.microsoft.com/office/drawing/2014/chart" uri="{C3380CC4-5D6E-409C-BE32-E72D297353CC}">
                <c16:uniqueId val="{00000000-511A-46F1-9194-E6E3983EC3DB}"/>
              </c:ext>
            </c:extLst>
          </c:dPt>
          <c:cat>
            <c:strRef>
              <c:f>Fiscalité!$A$5:$A$24</c:f>
              <c:strCache>
                <c:ptCount val="20"/>
                <c:pt idx="0">
                  <c:v>Montréal</c:v>
                </c:pt>
                <c:pt idx="1">
                  <c:v>Toronto</c:v>
                </c:pt>
                <c:pt idx="2">
                  <c:v>Minneapolis</c:v>
                </c:pt>
                <c:pt idx="3">
                  <c:v>Atlanta</c:v>
                </c:pt>
                <c:pt idx="4">
                  <c:v>Phoenix</c:v>
                </c:pt>
                <c:pt idx="5">
                  <c:v>Détroit</c:v>
                </c:pt>
                <c:pt idx="6">
                  <c:v>Cleveland</c:v>
                </c:pt>
                <c:pt idx="7">
                  <c:v>Miami</c:v>
                </c:pt>
                <c:pt idx="8">
                  <c:v>San Diego</c:v>
                </c:pt>
                <c:pt idx="9">
                  <c:v>Boston</c:v>
                </c:pt>
                <c:pt idx="10">
                  <c:v>Seattle</c:v>
                </c:pt>
                <c:pt idx="11">
                  <c:v>Los Angeles</c:v>
                </c:pt>
                <c:pt idx="12">
                  <c:v>San Francisco</c:v>
                </c:pt>
                <c:pt idx="13">
                  <c:v>Denver</c:v>
                </c:pt>
                <c:pt idx="14">
                  <c:v>New York</c:v>
                </c:pt>
                <c:pt idx="15">
                  <c:v>Chicago</c:v>
                </c:pt>
                <c:pt idx="16">
                  <c:v>Washington</c:v>
                </c:pt>
                <c:pt idx="17">
                  <c:v>Dallas</c:v>
                </c:pt>
                <c:pt idx="18">
                  <c:v>Houston</c:v>
                </c:pt>
                <c:pt idx="19">
                  <c:v>Philadelphie</c:v>
                </c:pt>
              </c:strCache>
            </c:strRef>
          </c:cat>
          <c:val>
            <c:numRef>
              <c:f>Fiscalité!$B$5:$B$24</c:f>
              <c:numCache>
                <c:formatCode>General</c:formatCode>
                <c:ptCount val="20"/>
                <c:pt idx="0">
                  <c:v>20.3</c:v>
                </c:pt>
                <c:pt idx="1">
                  <c:v>37.6</c:v>
                </c:pt>
                <c:pt idx="2">
                  <c:v>85.1</c:v>
                </c:pt>
                <c:pt idx="3">
                  <c:v>87.3</c:v>
                </c:pt>
                <c:pt idx="4">
                  <c:v>91.9</c:v>
                </c:pt>
                <c:pt idx="5">
                  <c:v>92.8</c:v>
                </c:pt>
                <c:pt idx="6">
                  <c:v>92.8</c:v>
                </c:pt>
                <c:pt idx="7">
                  <c:v>93.3</c:v>
                </c:pt>
                <c:pt idx="8">
                  <c:v>95</c:v>
                </c:pt>
                <c:pt idx="9">
                  <c:v>95.9</c:v>
                </c:pt>
                <c:pt idx="10">
                  <c:v>96.4</c:v>
                </c:pt>
                <c:pt idx="11">
                  <c:v>97.2</c:v>
                </c:pt>
                <c:pt idx="12">
                  <c:v>99.2</c:v>
                </c:pt>
                <c:pt idx="13">
                  <c:v>99.8</c:v>
                </c:pt>
                <c:pt idx="14">
                  <c:v>99.9</c:v>
                </c:pt>
                <c:pt idx="15">
                  <c:v>100.4</c:v>
                </c:pt>
                <c:pt idx="16">
                  <c:v>100.6</c:v>
                </c:pt>
                <c:pt idx="17">
                  <c:v>102.4</c:v>
                </c:pt>
                <c:pt idx="18">
                  <c:v>103</c:v>
                </c:pt>
                <c:pt idx="19">
                  <c:v>103.4</c:v>
                </c:pt>
              </c:numCache>
            </c:numRef>
          </c:val>
          <c:extLst>
            <c:ext xmlns:c16="http://schemas.microsoft.com/office/drawing/2014/chart" uri="{C3380CC4-5D6E-409C-BE32-E72D297353CC}">
              <c16:uniqueId val="{00000001-511A-46F1-9194-E6E3983EC3DB}"/>
            </c:ext>
          </c:extLst>
        </c:ser>
        <c:dLbls>
          <c:showLegendKey val="0"/>
          <c:showVal val="0"/>
          <c:showCatName val="0"/>
          <c:showSerName val="0"/>
          <c:showPercent val="0"/>
          <c:showBubbleSize val="0"/>
        </c:dLbls>
        <c:gapWidth val="150"/>
        <c:axId val="82818944"/>
        <c:axId val="82820480"/>
      </c:barChart>
      <c:catAx>
        <c:axId val="82818944"/>
        <c:scaling>
          <c:orientation val="minMax"/>
        </c:scaling>
        <c:delete val="0"/>
        <c:axPos val="b"/>
        <c:numFmt formatCode="General" sourceLinked="1"/>
        <c:majorTickMark val="out"/>
        <c:minorTickMark val="none"/>
        <c:tickLblPos val="nextTo"/>
        <c:txPr>
          <a:bodyPr/>
          <a:lstStyle/>
          <a:p>
            <a:pPr>
              <a:defRPr lang="fr-CA"/>
            </a:pPr>
            <a:endParaRPr lang="fr-FR"/>
          </a:p>
        </c:txPr>
        <c:crossAx val="82820480"/>
        <c:crosses val="autoZero"/>
        <c:auto val="1"/>
        <c:lblAlgn val="ctr"/>
        <c:lblOffset val="100"/>
        <c:noMultiLvlLbl val="0"/>
      </c:catAx>
      <c:valAx>
        <c:axId val="82820480"/>
        <c:scaling>
          <c:orientation val="minMax"/>
        </c:scaling>
        <c:delete val="0"/>
        <c:axPos val="l"/>
        <c:majorGridlines/>
        <c:numFmt formatCode="General" sourceLinked="1"/>
        <c:majorTickMark val="out"/>
        <c:minorTickMark val="none"/>
        <c:tickLblPos val="nextTo"/>
        <c:txPr>
          <a:bodyPr/>
          <a:lstStyle/>
          <a:p>
            <a:pPr>
              <a:defRPr lang="fr-CA"/>
            </a:pPr>
            <a:endParaRPr lang="fr-FR"/>
          </a:p>
        </c:txPr>
        <c:crossAx val="82818944"/>
        <c:crosses val="autoZero"/>
        <c:crossBetween val="between"/>
      </c:valAx>
    </c:plotArea>
    <c:plotVisOnly val="1"/>
    <c:dispBlanksAs val="gap"/>
    <c:showDLblsOverMax val="0"/>
  </c:chart>
  <c:externalData r:id="rId2">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1" dt="2013-11-05T09:23:26.395" idx="2">
    <p:pos x="10" y="10"/>
    <p:text>Est-ce qu'on veut des diapositives sur les coûts d'exploitation</p:text>
  </p:cm>
  <p:cm authorId="0" dt="2013-11-06T14:37:08.372" idx="2">
    <p:pos x="352" y="264"/>
    <p:text>A priori, selon moi des diapositives sur les coûts sont pertinentes.</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3-11-06T14:38:04.710" idx="3">
    <p:pos x="1446" y="466"/>
    <p:text>Mettre en gras</p:text>
  </p:cm>
  <p:cm authorId="2" dt="2013-11-25T16:18:19.942" idx="3">
    <p:pos x="1542" y="562"/>
    <p:text>OK</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13-11-12T10:37:37.091" idx="13">
    <p:pos x="3396" y="2664"/>
    <p:text>Préciser que le port est ouvert à l'année</p:text>
  </p:cm>
  <p:cm authorId="2" dt="2013-11-25T16:18:37.648" idx="4">
    <p:pos x="3492" y="2760"/>
    <p:text>OK</p:text>
  </p:cm>
</p:cmLst>
</file>

<file path=ppt/comments/comment4.xml><?xml version="1.0" encoding="utf-8"?>
<p:cmLst xmlns:a="http://schemas.openxmlformats.org/drawingml/2006/main" xmlns:r="http://schemas.openxmlformats.org/officeDocument/2006/relationships" xmlns:p="http://schemas.openxmlformats.org/presentationml/2006/main">
  <p:cm authorId="0" dt="2013-11-07T11:23:37.799" idx="12">
    <p:pos x="3144" y="2927"/>
    <p:text>La donnée date de 2006, et n'a pas été mise à jour depuis, donc il faudrait trouver une donnée plus récente qui souligne notre capacité en R&amp;D</p:text>
  </p:cm>
  <p:cm authorId="2" dt="2013-11-25T16:19:02.156" idx="5">
    <p:pos x="3240" y="3023"/>
    <p:text>Mise à jour par MI</p:text>
  </p:cm>
</p:cmLst>
</file>

<file path=ppt/comments/comment5.xml><?xml version="1.0" encoding="utf-8"?>
<p:cmLst xmlns:a="http://schemas.openxmlformats.org/drawingml/2006/main" xmlns:r="http://schemas.openxmlformats.org/officeDocument/2006/relationships" xmlns:p="http://schemas.openxmlformats.org/presentationml/2006/main">
  <p:cm authorId="0" dt="2013-11-06T14:55:14.345" idx="6">
    <p:pos x="2464" y="1887"/>
    <p:text>Pour le CQIB, je crois que l'offre a été considérablement réduite suite à l'acquisition des 3e et 4e étages de l'édifice par l'INRS...</p:text>
  </p:cm>
  <p:cm authorId="0" dt="2013-11-06T14:56:07.815" idx="7">
    <p:pos x="2004" y="2935"/>
    <p:text>R&amp;D en simulation, optique, microfluidique en plus des matériaux</p:text>
  </p:cm>
  <p:cm authorId="2" dt="2013-11-25T16:16:34.252" idx="1">
    <p:pos x="2107" y="3045"/>
    <p:text>OK</p:text>
  </p:cm>
  <p:cm authorId="2" dt="2013-11-25T16:17:27.666" idx="2">
    <p:pos x="2560" y="1983"/>
    <p:text>Ils semblent encore actifs - voir par exemple l'Article de La Presse du 22 nov sur la Cité de la Biotech</p:text>
  </p:cm>
</p:cmLst>
</file>

<file path=ppt/comments/comment6.xml><?xml version="1.0" encoding="utf-8"?>
<p:cmLst xmlns:a="http://schemas.openxmlformats.org/drawingml/2006/main" xmlns:r="http://schemas.openxmlformats.org/officeDocument/2006/relationships" xmlns:p="http://schemas.openxmlformats.org/presentationml/2006/main">
  <p:cm authorId="0" dt="2013-11-06T14:57:14.695" idx="8">
    <p:pos x="3977" y="3070"/>
    <p:text>Optech en optique-photonique?
</p:text>
  </p:cm>
  <p:cm authorId="2" dt="2013-11-25T16:21:52.321" idx="6">
    <p:pos x="4073" y="3166"/>
    <p:text>OK</p:text>
  </p:cm>
</p:cmLst>
</file>

<file path=ppt/comments/comment7.xml><?xml version="1.0" encoding="utf-8"?>
<p:cmLst xmlns:a="http://schemas.openxmlformats.org/drawingml/2006/main" xmlns:r="http://schemas.openxmlformats.org/officeDocument/2006/relationships" xmlns:p="http://schemas.openxmlformats.org/presentationml/2006/main">
  <p:cm authorId="1" dt="2013-10-18T14:15:00.963" idx="1">
    <p:pos x="5417" y="1010"/>
    <p:text>Est-ce que ce crédit sera renouvelé ? Si ce n'est pas le cas, je crois qu'il faille l'exclure. </p:text>
  </p:cm>
  <p:cm authorId="0" dt="2013-11-07T10:22:33.024" idx="10">
    <p:pos x="5440" y="1223"/>
    <p:text>Comme pour les TI Santé, je l'enlèverais</p:text>
  </p:cm>
  <p:cm authorId="2" dt="2013-11-25T16:24:24.187" idx="7">
    <p:pos x="5536" y="1319"/>
    <p:text>OK mais la diapo est plutôt vide</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D8FC7D6-2261-AE43-9821-3559CC7BD0A7}" type="datetimeFigureOut">
              <a:rPr lang="fr-CA" smtClean="0"/>
              <a:pPr/>
              <a:t>11-01-18</a:t>
            </a:fld>
            <a:endParaRPr lang="fr-CA"/>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CA"/>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78B0435-7FC6-3F4E-A987-0D9BF337397D}" type="slidenum">
              <a:rPr lang="fr-CA" smtClean="0"/>
              <a:pPr/>
              <a:t>‹#›</a:t>
            </a:fld>
            <a:endParaRPr lang="fr-CA"/>
          </a:p>
        </p:txBody>
      </p:sp>
    </p:spTree>
    <p:extLst>
      <p:ext uri="{BB962C8B-B14F-4D97-AF65-F5344CB8AC3E}">
        <p14:creationId xmlns:p14="http://schemas.microsoft.com/office/powerpoint/2010/main" val="35245099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D1C54A-674F-A54C-8EEB-EC86A7C7764D}" type="datetimeFigureOut">
              <a:rPr lang="fr-FR" smtClean="0"/>
              <a:pPr/>
              <a:t>11/01/2018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CEC29F-23B8-8346-8A9B-D0F2C2DF6919}" type="slidenum">
              <a:rPr lang="fr-FR" smtClean="0"/>
              <a:pPr/>
              <a:t>‹#›</a:t>
            </a:fld>
            <a:endParaRPr lang="fr-FR"/>
          </a:p>
        </p:txBody>
      </p:sp>
    </p:spTree>
    <p:extLst>
      <p:ext uri="{BB962C8B-B14F-4D97-AF65-F5344CB8AC3E}">
        <p14:creationId xmlns:p14="http://schemas.microsoft.com/office/powerpoint/2010/main" val="51651141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CA"/>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CA"/>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c="http://schemas.openxmlformats.org/markup-compatibility/2006" xmlns:mv="urn:schemas-microsoft-com:mac:vml" xmlns="" xmlns:ma14="http://schemas.microsoft.com/office/mac/drawingml/2011/main" val="1"/>
            </a:ext>
          </a:extLst>
        </p:spPr>
      </p:sp>
      <p:sp>
        <p:nvSpPr>
          <p:cNvPr id="30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 xmlns:ma14="http://schemas.microsoft.com/office/mac/drawingml/2011/main" val="1"/>
            </a:ext>
          </a:extLst>
        </p:spPr>
        <p:txBody>
          <a:bodyPr/>
          <a:lstStyle/>
          <a:p>
            <a:endParaRPr lang="fr-CA" dirty="0">
              <a:latin typeface="Calibri" charset="0"/>
            </a:endParaRPr>
          </a:p>
        </p:txBody>
      </p:sp>
      <p:sp>
        <p:nvSpPr>
          <p:cNvPr id="4" name="Espace réservé du numéro de diapositive 3"/>
          <p:cNvSpPr>
            <a:spLocks noGrp="1"/>
          </p:cNvSpPr>
          <p:nvPr>
            <p:ph type="sldNum" sz="quarter" idx="5"/>
          </p:nvPr>
        </p:nvSpPr>
        <p:spPr/>
        <p:txBody>
          <a:bodyPr/>
          <a:lstStyle>
            <a:lvl1pPr eaLnBrk="0" hangingPunct="0">
              <a:defRPr>
                <a:solidFill>
                  <a:schemeClr val="tx1"/>
                </a:solidFill>
                <a:latin typeface="Arial" charset="0"/>
                <a:ea typeface="ＭＳ Ｐゴシック" charset="0"/>
              </a:defRPr>
            </a:lvl1pPr>
            <a:lvl2pPr marL="757066" indent="-291179" eaLnBrk="0" hangingPunct="0">
              <a:defRPr>
                <a:solidFill>
                  <a:schemeClr val="tx1"/>
                </a:solidFill>
                <a:latin typeface="Arial" charset="0"/>
                <a:ea typeface="ＭＳ Ｐゴシック" charset="0"/>
              </a:defRPr>
            </a:lvl2pPr>
            <a:lvl3pPr marL="1164717" indent="-232943" eaLnBrk="0" hangingPunct="0">
              <a:defRPr>
                <a:solidFill>
                  <a:schemeClr val="tx1"/>
                </a:solidFill>
                <a:latin typeface="Arial" charset="0"/>
                <a:ea typeface="ＭＳ Ｐゴシック" charset="0"/>
              </a:defRPr>
            </a:lvl3pPr>
            <a:lvl4pPr marL="1630604" indent="-232943" eaLnBrk="0" hangingPunct="0">
              <a:defRPr>
                <a:solidFill>
                  <a:schemeClr val="tx1"/>
                </a:solidFill>
                <a:latin typeface="Arial" charset="0"/>
                <a:ea typeface="ＭＳ Ｐゴシック" charset="0"/>
              </a:defRPr>
            </a:lvl4pPr>
            <a:lvl5pPr marL="2096491" indent="-232943" eaLnBrk="0" hangingPunct="0">
              <a:defRPr>
                <a:solidFill>
                  <a:schemeClr val="tx1"/>
                </a:solidFill>
                <a:latin typeface="Arial" charset="0"/>
                <a:ea typeface="ＭＳ Ｐゴシック" charset="0"/>
              </a:defRPr>
            </a:lvl5pPr>
            <a:lvl6pPr marL="2562377" indent="-232943" eaLnBrk="0" fontAlgn="base" hangingPunct="0">
              <a:spcBef>
                <a:spcPct val="0"/>
              </a:spcBef>
              <a:spcAft>
                <a:spcPct val="0"/>
              </a:spcAft>
              <a:defRPr>
                <a:solidFill>
                  <a:schemeClr val="tx1"/>
                </a:solidFill>
                <a:latin typeface="Arial" charset="0"/>
                <a:ea typeface="ＭＳ Ｐゴシック" charset="0"/>
              </a:defRPr>
            </a:lvl6pPr>
            <a:lvl7pPr marL="3028264" indent="-232943" eaLnBrk="0" fontAlgn="base" hangingPunct="0">
              <a:spcBef>
                <a:spcPct val="0"/>
              </a:spcBef>
              <a:spcAft>
                <a:spcPct val="0"/>
              </a:spcAft>
              <a:defRPr>
                <a:solidFill>
                  <a:schemeClr val="tx1"/>
                </a:solidFill>
                <a:latin typeface="Arial" charset="0"/>
                <a:ea typeface="ＭＳ Ｐゴシック" charset="0"/>
              </a:defRPr>
            </a:lvl7pPr>
            <a:lvl8pPr marL="3494151" indent="-232943" eaLnBrk="0" fontAlgn="base" hangingPunct="0">
              <a:spcBef>
                <a:spcPct val="0"/>
              </a:spcBef>
              <a:spcAft>
                <a:spcPct val="0"/>
              </a:spcAft>
              <a:defRPr>
                <a:solidFill>
                  <a:schemeClr val="tx1"/>
                </a:solidFill>
                <a:latin typeface="Arial" charset="0"/>
                <a:ea typeface="ＭＳ Ｐゴシック" charset="0"/>
              </a:defRPr>
            </a:lvl8pPr>
            <a:lvl9pPr marL="3960038" indent="-232943"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DE9C1B7B-578C-D145-911B-62A9F3A36551}" type="slidenum">
              <a:rPr lang="fr-CA">
                <a:latin typeface="Calibri" charset="0"/>
              </a:rPr>
              <a:pPr eaLnBrk="1" hangingPunct="1"/>
              <a:t>3</a:t>
            </a:fld>
            <a:endParaRPr lang="fr-CA" dirty="0">
              <a:latin typeface="Calibri"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4</a:t>
            </a:fld>
            <a:endParaRPr lang="fr-FR" dirty="0"/>
          </a:p>
        </p:txBody>
      </p:sp>
    </p:spTree>
    <p:extLst>
      <p:ext uri="{BB962C8B-B14F-4D97-AF65-F5344CB8AC3E}">
        <p14:creationId xmlns:p14="http://schemas.microsoft.com/office/powerpoint/2010/main" val="2527036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CA"/>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5</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CA"/>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6</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dirty="0"/>
              <a:t>Pour </a:t>
            </a:r>
            <a:r>
              <a:rPr lang="en-US" dirty="0" err="1"/>
              <a:t>Bioinformatique</a:t>
            </a:r>
            <a:r>
              <a:rPr lang="en-US" dirty="0"/>
              <a:t> : http://www.sciencesplus.ca/fr/ressource/606</a:t>
            </a:r>
            <a:endParaRPr lang="en-CA" dirty="0"/>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7</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CA"/>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8</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CA"/>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9</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CA"/>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10</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CA"/>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11</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CA"/>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12</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dirty="0"/>
              <a:t>Pour </a:t>
            </a:r>
            <a:r>
              <a:rPr lang="en-US" dirty="0" err="1"/>
              <a:t>Bioinformatique</a:t>
            </a:r>
            <a:r>
              <a:rPr lang="en-US" dirty="0"/>
              <a:t> : http://www.sciencesplus.ca/fr/ressource/606</a:t>
            </a:r>
            <a:endParaRPr lang="en-CA" dirty="0"/>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13</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CA"/>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14</a:t>
            </a:fld>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CA"/>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15</a:t>
            </a:fld>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CA" dirty="0"/>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16</a:t>
            </a:fld>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CA" dirty="0"/>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17</a:t>
            </a:fld>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CA" dirty="0"/>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18</a:t>
            </a:fld>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CA" dirty="0"/>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19</a:t>
            </a:fld>
            <a:endParaRPr 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1" dirty="0"/>
          </a:p>
          <a:p>
            <a:endParaRPr lang="fr-FR" dirty="0"/>
          </a:p>
          <a:p>
            <a:endParaRPr lang="fr-FR" dirty="0"/>
          </a:p>
        </p:txBody>
      </p:sp>
      <p:sp>
        <p:nvSpPr>
          <p:cNvPr id="4" name="Slide Number Placeholder 3"/>
          <p:cNvSpPr>
            <a:spLocks noGrp="1"/>
          </p:cNvSpPr>
          <p:nvPr>
            <p:ph type="sldNum" sz="quarter" idx="10"/>
          </p:nvPr>
        </p:nvSpPr>
        <p:spPr/>
        <p:txBody>
          <a:bodyPr/>
          <a:lstStyle/>
          <a:p>
            <a:fld id="{5FCEC29F-23B8-8346-8A9B-D0F2C2DF6919}" type="slidenum">
              <a:rPr lang="fr-FR" smtClean="0"/>
              <a:pPr/>
              <a:t>20</a:t>
            </a:fld>
            <a:endParaRPr 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CA"/>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21</a:t>
            </a:fld>
            <a:endParaRPr lang="fr-F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CA"/>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22</a:t>
            </a:fld>
            <a:endParaRPr lang="fr-F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23</a:t>
            </a:fld>
            <a:endParaRPr lang="fr-FR"/>
          </a:p>
        </p:txBody>
      </p:sp>
    </p:spTree>
    <p:extLst>
      <p:ext uri="{BB962C8B-B14F-4D97-AF65-F5344CB8AC3E}">
        <p14:creationId xmlns:p14="http://schemas.microsoft.com/office/powerpoint/2010/main" val="26136445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24</a:t>
            </a:fld>
            <a:endParaRPr lang="fr-FR"/>
          </a:p>
        </p:txBody>
      </p:sp>
    </p:spTree>
    <p:extLst>
      <p:ext uri="{BB962C8B-B14F-4D97-AF65-F5344CB8AC3E}">
        <p14:creationId xmlns:p14="http://schemas.microsoft.com/office/powerpoint/2010/main" val="25270363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CA"/>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25</a:t>
            </a:fld>
            <a:endParaRPr lang="fr-F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CA"/>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26</a:t>
            </a:fld>
            <a:endParaRPr lang="fr-F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CA"/>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27</a:t>
            </a:fld>
            <a:endParaRPr lang="fr-F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CA"/>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28</a:t>
            </a:fld>
            <a:endParaRPr lang="fr-F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CA" dirty="0"/>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29</a:t>
            </a:fld>
            <a:endParaRPr lang="fr-F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CA"/>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30</a:t>
            </a:fld>
            <a:endParaRPr lang="fr-F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CA"/>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31</a:t>
            </a:fld>
            <a:endParaRPr lang="fr-F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CA"/>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32</a:t>
            </a:fld>
            <a:endParaRPr lang="fr-F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CA"/>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33</a:t>
            </a:fld>
            <a:endParaRPr lang="fr-F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CA"/>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34</a:t>
            </a:fld>
            <a:endParaRPr lang="fr-F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CA"/>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35</a:t>
            </a:fld>
            <a:endParaRPr lang="fr-F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CA"/>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36</a:t>
            </a:fld>
            <a:endParaRPr lang="fr-F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CA"/>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37</a:t>
            </a:fld>
            <a:endParaRPr lang="fr-F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CA"/>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38</a:t>
            </a:fld>
            <a:endParaRPr lang="fr-F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CA"/>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39</a:t>
            </a:fld>
            <a:endParaRPr lang="fr-F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CA"/>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40</a:t>
            </a:fld>
            <a:endParaRPr lang="fr-F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CA"/>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41</a:t>
            </a:fld>
            <a:endParaRPr lang="fr-F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CA"/>
          </a:p>
        </p:txBody>
      </p:sp>
      <p:sp>
        <p:nvSpPr>
          <p:cNvPr id="4" name="Espace réservé du numéro de diapositive 3"/>
          <p:cNvSpPr>
            <a:spLocks noGrp="1"/>
          </p:cNvSpPr>
          <p:nvPr>
            <p:ph type="sldNum" sz="quarter" idx="10"/>
          </p:nvPr>
        </p:nvSpPr>
        <p:spPr/>
        <p:txBody>
          <a:bodyPr/>
          <a:lstStyle/>
          <a:p>
            <a:fld id="{5FCEC29F-23B8-8346-8A9B-D0F2C2DF6919}" type="slidenum">
              <a:rPr lang="fr-FR" smtClean="0"/>
              <a:pPr/>
              <a:t>42</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8" Type="http://schemas.openxmlformats.org/officeDocument/2006/relationships/hyperlink" Target="https://twitter.com/talentmontreal" TargetMode="External"/><Relationship Id="rId3" Type="http://schemas.openxmlformats.org/officeDocument/2006/relationships/image" Target="../media/image2.png"/><Relationship Id="rId7" Type="http://schemas.openxmlformats.org/officeDocument/2006/relationships/hyperlink" Target="https://twitter.com/intlorgmontreal"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hyperlink" Target="https://twitter.com/MontrealIntl" TargetMode="External"/><Relationship Id="rId5" Type="http://schemas.openxmlformats.org/officeDocument/2006/relationships/hyperlink" Target="http://www.linkedin.com/company/montreal-international" TargetMode="External"/><Relationship Id="rId10" Type="http://schemas.openxmlformats.org/officeDocument/2006/relationships/image" Target="../media/image6.emf"/><Relationship Id="rId4" Type="http://schemas.openxmlformats.org/officeDocument/2006/relationships/hyperlink" Target="http://www.montrealinternational.com/" TargetMode="External"/><Relationship Id="rId9" Type="http://schemas.openxmlformats.org/officeDocument/2006/relationships/image" Target="../media/image5.emf"/></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pic>
        <p:nvPicPr>
          <p:cNvPr id="10" name="Image 9" descr="montage_newfront4.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re 1"/>
          <p:cNvSpPr>
            <a:spLocks noGrp="1"/>
          </p:cNvSpPr>
          <p:nvPr>
            <p:ph type="ctrTitle"/>
          </p:nvPr>
        </p:nvSpPr>
        <p:spPr>
          <a:xfrm>
            <a:off x="3627438" y="1499146"/>
            <a:ext cx="5097462" cy="1969542"/>
          </a:xfrm>
        </p:spPr>
        <p:txBody>
          <a:bodyPr lIns="0" tIns="0" bIns="0" anchor="t" anchorCtr="0">
            <a:noAutofit/>
          </a:bodyPr>
          <a:lstStyle>
            <a:lvl1pPr algn="l">
              <a:lnSpc>
                <a:spcPct val="90000"/>
              </a:lnSpc>
              <a:defRPr sz="2800">
                <a:solidFill>
                  <a:schemeClr val="tx2"/>
                </a:solidFill>
              </a:defRPr>
            </a:lvl1pPr>
          </a:lstStyle>
          <a:p>
            <a:r>
              <a:rPr lang="fr-CA" dirty="0"/>
              <a:t>Cliquez et modifiez le titre</a:t>
            </a:r>
            <a:endParaRPr lang="fr-FR" dirty="0"/>
          </a:p>
        </p:txBody>
      </p:sp>
      <p:sp>
        <p:nvSpPr>
          <p:cNvPr id="3" name="Sous-titre 2"/>
          <p:cNvSpPr>
            <a:spLocks noGrp="1"/>
          </p:cNvSpPr>
          <p:nvPr>
            <p:ph type="subTitle" idx="1"/>
          </p:nvPr>
        </p:nvSpPr>
        <p:spPr>
          <a:xfrm>
            <a:off x="3627438" y="3547600"/>
            <a:ext cx="5097462" cy="1752600"/>
          </a:xfrm>
        </p:spPr>
        <p:txBody>
          <a:bodyPr lIns="0" tIns="0" rIns="0" bIns="0">
            <a:noAutofit/>
          </a:bodyPr>
          <a:lstStyle>
            <a:lvl1pPr marL="0" indent="0" algn="l">
              <a:buNone/>
              <a:defRPr sz="1800" b="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A" dirty="0"/>
              <a:t>Cliquez pour modifier le style des sous-titres du masque</a:t>
            </a:r>
            <a:endParaRPr lang="fr-FR" dirty="0"/>
          </a:p>
        </p:txBody>
      </p:sp>
      <p:pic>
        <p:nvPicPr>
          <p:cNvPr id="8" name="Image 7" descr="Logo_MTLINTL_150dpi.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27438" y="593193"/>
            <a:ext cx="2854702" cy="481828"/>
          </a:xfrm>
          <a:prstGeom prst="rect">
            <a:avLst/>
          </a:prstGeom>
        </p:spPr>
      </p:pic>
    </p:spTree>
    <p:extLst>
      <p:ext uri="{BB962C8B-B14F-4D97-AF65-F5344CB8AC3E}">
        <p14:creationId xmlns:p14="http://schemas.microsoft.com/office/powerpoint/2010/main" val="4267008329"/>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able des matières">
    <p:spTree>
      <p:nvGrpSpPr>
        <p:cNvPr id="1" name=""/>
        <p:cNvGrpSpPr/>
        <p:nvPr/>
      </p:nvGrpSpPr>
      <p:grpSpPr>
        <a:xfrm>
          <a:off x="0" y="0"/>
          <a:ext cx="0" cy="0"/>
          <a:chOff x="0" y="0"/>
          <a:chExt cx="0" cy="0"/>
        </a:xfrm>
      </p:grpSpPr>
      <p:sp>
        <p:nvSpPr>
          <p:cNvPr id="5" name="Rectangle 4"/>
          <p:cNvSpPr/>
          <p:nvPr userDrawn="1"/>
        </p:nvSpPr>
        <p:spPr>
          <a:xfrm>
            <a:off x="804330" y="1432678"/>
            <a:ext cx="8339670" cy="4800602"/>
          </a:xfrm>
          <a:prstGeom prst="rect">
            <a:avLst/>
          </a:prstGeom>
          <a:solidFill>
            <a:schemeClr val="accent2">
              <a:alpha val="2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p:txBody>
          <a:bodyPr/>
          <a:lstStyle/>
          <a:p>
            <a:r>
              <a:rPr lang="fr-CA" dirty="0"/>
              <a:t>Cliquez et modifiez le titre</a:t>
            </a:r>
            <a:endParaRPr lang="fr-FR" dirty="0"/>
          </a:p>
        </p:txBody>
      </p:sp>
      <p:sp>
        <p:nvSpPr>
          <p:cNvPr id="3" name="Espace réservé du contenu 2"/>
          <p:cNvSpPr>
            <a:spLocks noGrp="1"/>
          </p:cNvSpPr>
          <p:nvPr>
            <p:ph idx="1"/>
          </p:nvPr>
        </p:nvSpPr>
        <p:spPr/>
        <p:txBody>
          <a:bodyPr/>
          <a:lstStyle>
            <a:lvl1pPr>
              <a:spcBef>
                <a:spcPts val="1200"/>
              </a:spcBef>
              <a:tabLst>
                <a:tab pos="7543800" algn="r"/>
              </a:tabLst>
              <a:defRPr sz="1400" cap="all"/>
            </a:lvl1pPr>
            <a:lvl2pPr>
              <a:tabLst>
                <a:tab pos="7543800" algn="r"/>
              </a:tabLst>
              <a:defRPr/>
            </a:lvl2pPr>
            <a:lvl3pPr marL="228600" indent="0">
              <a:buNone/>
              <a:tabLst>
                <a:tab pos="7543800" algn="r"/>
              </a:tabLst>
              <a:defRPr/>
            </a:lvl3pPr>
            <a:lvl4pPr marL="457200" indent="0">
              <a:buNone/>
              <a:tabLst>
                <a:tab pos="7543800" algn="r"/>
              </a:tabLst>
              <a:defRPr/>
            </a:lvl4pPr>
            <a:lvl5pPr marL="685800" indent="0">
              <a:buNone/>
              <a:tabLst>
                <a:tab pos="7543800" algn="r"/>
              </a:tabLst>
              <a:defRPr/>
            </a:lvl5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6" name="Espace réservé du numéro de diapositive 5"/>
          <p:cNvSpPr>
            <a:spLocks noGrp="1"/>
          </p:cNvSpPr>
          <p:nvPr>
            <p:ph type="sldNum" sz="quarter" idx="12"/>
          </p:nvPr>
        </p:nvSpPr>
        <p:spPr/>
        <p:txBody>
          <a:bodyPr/>
          <a:lstStyle/>
          <a:p>
            <a:fld id="{B7CCD2B4-99E9-D948-A3A8-62D945B078FA}" type="slidenum">
              <a:rPr lang="fr-FR" smtClean="0"/>
              <a:pPr/>
              <a:t>‹#›</a:t>
            </a:fld>
            <a:endParaRPr lang="fr-FR" dirty="0"/>
          </a:p>
        </p:txBody>
      </p:sp>
    </p:spTree>
    <p:extLst>
      <p:ext uri="{BB962C8B-B14F-4D97-AF65-F5344CB8AC3E}">
        <p14:creationId xmlns:p14="http://schemas.microsoft.com/office/powerpoint/2010/main" val="2914775378"/>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exte et contenu jaune">
    <p:spTree>
      <p:nvGrpSpPr>
        <p:cNvPr id="1" name=""/>
        <p:cNvGrpSpPr/>
        <p:nvPr/>
      </p:nvGrpSpPr>
      <p:grpSpPr>
        <a:xfrm>
          <a:off x="0" y="0"/>
          <a:ext cx="0" cy="0"/>
          <a:chOff x="0" y="0"/>
          <a:chExt cx="0" cy="0"/>
        </a:xfrm>
      </p:grpSpPr>
      <p:sp>
        <p:nvSpPr>
          <p:cNvPr id="8" name="Rectangle 7"/>
          <p:cNvSpPr/>
          <p:nvPr userDrawn="1"/>
        </p:nvSpPr>
        <p:spPr>
          <a:xfrm>
            <a:off x="0" y="292779"/>
            <a:ext cx="9144000" cy="1081238"/>
          </a:xfrm>
          <a:prstGeom prst="rect">
            <a:avLst/>
          </a:prstGeom>
          <a:solidFill>
            <a:schemeClr val="accent2">
              <a:alpha val="21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p:txBody>
          <a:bodyPr/>
          <a:lstStyle/>
          <a:p>
            <a:r>
              <a:rPr lang="fr-CA" dirty="0"/>
              <a:t>Cliquez et modifiez le titre</a:t>
            </a:r>
            <a:endParaRPr lang="fr-FR" dirty="0"/>
          </a:p>
        </p:txBody>
      </p:sp>
      <p:sp>
        <p:nvSpPr>
          <p:cNvPr id="3" name="Espace réservé du contenu 2"/>
          <p:cNvSpPr>
            <a:spLocks noGrp="1"/>
          </p:cNvSpPr>
          <p:nvPr>
            <p:ph idx="1"/>
          </p:nvPr>
        </p:nvSpPr>
        <p:spPr/>
        <p:txBody>
          <a:body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6" name="Espace réservé du numéro de diapositive 5"/>
          <p:cNvSpPr>
            <a:spLocks noGrp="1"/>
          </p:cNvSpPr>
          <p:nvPr>
            <p:ph type="sldNum" sz="quarter" idx="12"/>
          </p:nvPr>
        </p:nvSpPr>
        <p:spPr/>
        <p:txBody>
          <a:bodyPr/>
          <a:lstStyle/>
          <a:p>
            <a:fld id="{B7CCD2B4-99E9-D948-A3A8-62D945B078FA}" type="slidenum">
              <a:rPr lang="fr-FR" smtClean="0"/>
              <a:pPr/>
              <a:t>‹#›</a:t>
            </a:fld>
            <a:endParaRPr lang="fr-FR" dirty="0"/>
          </a:p>
        </p:txBody>
      </p:sp>
    </p:spTree>
    <p:extLst>
      <p:ext uri="{BB962C8B-B14F-4D97-AF65-F5344CB8AC3E}">
        <p14:creationId xmlns:p14="http://schemas.microsoft.com/office/powerpoint/2010/main" val="2941744043"/>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colonnes">
    <p:spTree>
      <p:nvGrpSpPr>
        <p:cNvPr id="1" name=""/>
        <p:cNvGrpSpPr/>
        <p:nvPr/>
      </p:nvGrpSpPr>
      <p:grpSpPr>
        <a:xfrm>
          <a:off x="0" y="0"/>
          <a:ext cx="0" cy="0"/>
          <a:chOff x="0" y="0"/>
          <a:chExt cx="0" cy="0"/>
        </a:xfrm>
      </p:grpSpPr>
      <p:sp>
        <p:nvSpPr>
          <p:cNvPr id="6" name="Rectangle 5"/>
          <p:cNvSpPr/>
          <p:nvPr userDrawn="1"/>
        </p:nvSpPr>
        <p:spPr>
          <a:xfrm>
            <a:off x="0" y="292779"/>
            <a:ext cx="9144000" cy="1081238"/>
          </a:xfrm>
          <a:prstGeom prst="rect">
            <a:avLst/>
          </a:prstGeom>
          <a:solidFill>
            <a:schemeClr val="accent2">
              <a:alpha val="21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1133473" y="230415"/>
            <a:ext cx="7693021" cy="1063095"/>
          </a:xfrm>
        </p:spPr>
        <p:txBody>
          <a:bodyPr/>
          <a:lstStyle/>
          <a:p>
            <a:r>
              <a:rPr lang="fr-CA" dirty="0"/>
              <a:t>Cliquez et modifiez le titre</a:t>
            </a:r>
            <a:endParaRPr lang="fr-FR" dirty="0"/>
          </a:p>
        </p:txBody>
      </p:sp>
      <p:sp>
        <p:nvSpPr>
          <p:cNvPr id="3" name="Espace réservé du contenu 2"/>
          <p:cNvSpPr>
            <a:spLocks noGrp="1"/>
          </p:cNvSpPr>
          <p:nvPr>
            <p:ph sz="half" idx="1"/>
          </p:nvPr>
        </p:nvSpPr>
        <p:spPr>
          <a:xfrm>
            <a:off x="1133473" y="1600200"/>
            <a:ext cx="3771900" cy="4525963"/>
          </a:xfrm>
        </p:spPr>
        <p:txBody>
          <a:bodyPr/>
          <a:lstStyle>
            <a:lvl1pPr>
              <a:defRPr sz="1400" cap="none"/>
            </a:lvl1pPr>
            <a:lvl2pPr>
              <a:defRPr sz="1400"/>
            </a:lvl2pPr>
            <a:lvl3pPr>
              <a:defRPr sz="1400"/>
            </a:lvl3pPr>
            <a:lvl4pPr>
              <a:defRPr sz="1400"/>
            </a:lvl4pPr>
            <a:lvl5pPr>
              <a:defRPr sz="1600"/>
            </a:lvl5pPr>
            <a:lvl6pPr>
              <a:defRPr sz="1800"/>
            </a:lvl6pPr>
            <a:lvl7pPr>
              <a:defRPr sz="1800"/>
            </a:lvl7pPr>
            <a:lvl8pPr>
              <a:defRPr sz="1800"/>
            </a:lvl8pPr>
            <a:lvl9pPr>
              <a:defRPr sz="1800"/>
            </a:lvl9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4" name="Espace réservé du contenu 3"/>
          <p:cNvSpPr>
            <a:spLocks noGrp="1"/>
          </p:cNvSpPr>
          <p:nvPr>
            <p:ph sz="half" idx="2"/>
          </p:nvPr>
        </p:nvSpPr>
        <p:spPr>
          <a:xfrm>
            <a:off x="5054595" y="1600200"/>
            <a:ext cx="3771900" cy="4525963"/>
          </a:xfrm>
        </p:spPr>
        <p:txBody>
          <a:bodyPr/>
          <a:lstStyle>
            <a:lvl1pPr>
              <a:defRPr sz="1400" cap="none"/>
            </a:lvl1pPr>
            <a:lvl2pPr>
              <a:defRPr sz="1400"/>
            </a:lvl2pPr>
            <a:lvl3pPr>
              <a:defRPr sz="1400"/>
            </a:lvl3pPr>
            <a:lvl4pPr>
              <a:defRPr sz="1400"/>
            </a:lvl4pPr>
            <a:lvl5pPr>
              <a:defRPr sz="1600"/>
            </a:lvl5pPr>
            <a:lvl6pPr>
              <a:defRPr sz="1800"/>
            </a:lvl6pPr>
            <a:lvl7pPr>
              <a:defRPr sz="1800"/>
            </a:lvl7pPr>
            <a:lvl8pPr>
              <a:defRPr sz="1800"/>
            </a:lvl8pPr>
            <a:lvl9pPr>
              <a:defRPr sz="1800"/>
            </a:lvl9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7" name="Espace réservé du numéro de diapositive 6"/>
          <p:cNvSpPr>
            <a:spLocks noGrp="1"/>
          </p:cNvSpPr>
          <p:nvPr>
            <p:ph type="sldNum" sz="quarter" idx="12"/>
          </p:nvPr>
        </p:nvSpPr>
        <p:spPr/>
        <p:txBody>
          <a:bodyPr/>
          <a:lstStyle/>
          <a:p>
            <a:fld id="{B7CCD2B4-99E9-D948-A3A8-62D945B078FA}" type="slidenum">
              <a:rPr lang="fr-FR" smtClean="0"/>
              <a:pPr/>
              <a:t>‹#›</a:t>
            </a:fld>
            <a:endParaRPr lang="fr-FR"/>
          </a:p>
        </p:txBody>
      </p:sp>
    </p:spTree>
    <p:extLst>
      <p:ext uri="{BB962C8B-B14F-4D97-AF65-F5344CB8AC3E}">
        <p14:creationId xmlns:p14="http://schemas.microsoft.com/office/powerpoint/2010/main" val="363121995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colonnes + stitre">
    <p:spTree>
      <p:nvGrpSpPr>
        <p:cNvPr id="1" name=""/>
        <p:cNvGrpSpPr/>
        <p:nvPr/>
      </p:nvGrpSpPr>
      <p:grpSpPr>
        <a:xfrm>
          <a:off x="0" y="0"/>
          <a:ext cx="0" cy="0"/>
          <a:chOff x="0" y="0"/>
          <a:chExt cx="0" cy="0"/>
        </a:xfrm>
      </p:grpSpPr>
      <p:sp>
        <p:nvSpPr>
          <p:cNvPr id="12" name="Rectangle 11"/>
          <p:cNvSpPr/>
          <p:nvPr userDrawn="1"/>
        </p:nvSpPr>
        <p:spPr>
          <a:xfrm>
            <a:off x="0" y="292779"/>
            <a:ext cx="9144000" cy="1081238"/>
          </a:xfrm>
          <a:prstGeom prst="rect">
            <a:avLst/>
          </a:prstGeom>
          <a:solidFill>
            <a:schemeClr val="accent2">
              <a:alpha val="21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p:txBody>
          <a:bodyPr/>
          <a:lstStyle/>
          <a:p>
            <a:r>
              <a:rPr lang="fr-CA"/>
              <a:t>Cliquez et modifiez le titre</a:t>
            </a:r>
            <a:endParaRPr lang="fr-FR"/>
          </a:p>
        </p:txBody>
      </p:sp>
      <p:sp>
        <p:nvSpPr>
          <p:cNvPr id="3" name="Espace réservé du numéro de diapositive 2"/>
          <p:cNvSpPr>
            <a:spLocks noGrp="1"/>
          </p:cNvSpPr>
          <p:nvPr>
            <p:ph type="sldNum" sz="quarter" idx="10"/>
          </p:nvPr>
        </p:nvSpPr>
        <p:spPr/>
        <p:txBody>
          <a:bodyPr/>
          <a:lstStyle/>
          <a:p>
            <a:fld id="{B7CCD2B4-99E9-D948-A3A8-62D945B078FA}" type="slidenum">
              <a:rPr lang="fr-FR" smtClean="0"/>
              <a:pPr/>
              <a:t>‹#›</a:t>
            </a:fld>
            <a:endParaRPr lang="fr-FR" dirty="0"/>
          </a:p>
        </p:txBody>
      </p:sp>
      <p:sp>
        <p:nvSpPr>
          <p:cNvPr id="10" name="Espace réservé du texte 9"/>
          <p:cNvSpPr>
            <a:spLocks noGrp="1"/>
          </p:cNvSpPr>
          <p:nvPr>
            <p:ph type="body" sz="quarter" idx="11"/>
          </p:nvPr>
        </p:nvSpPr>
        <p:spPr>
          <a:xfrm>
            <a:off x="1133476" y="1600200"/>
            <a:ext cx="3771898" cy="654050"/>
          </a:xfrm>
        </p:spPr>
        <p:txBody>
          <a:bodyPr/>
          <a:lstStyle>
            <a:lvl1pPr>
              <a:defRPr sz="1400"/>
            </a:lvl1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11" name="Espace réservé du texte 9"/>
          <p:cNvSpPr>
            <a:spLocks noGrp="1"/>
          </p:cNvSpPr>
          <p:nvPr>
            <p:ph type="body" sz="quarter" idx="12"/>
          </p:nvPr>
        </p:nvSpPr>
        <p:spPr>
          <a:xfrm>
            <a:off x="5054595" y="1600200"/>
            <a:ext cx="3771898" cy="654050"/>
          </a:xfrm>
        </p:spPr>
        <p:txBody>
          <a:body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7" name="Espace réservé du contenu 2"/>
          <p:cNvSpPr>
            <a:spLocks noGrp="1"/>
          </p:cNvSpPr>
          <p:nvPr>
            <p:ph sz="half" idx="1"/>
          </p:nvPr>
        </p:nvSpPr>
        <p:spPr>
          <a:xfrm>
            <a:off x="1133473" y="2226759"/>
            <a:ext cx="3771900" cy="4038574"/>
          </a:xfrm>
        </p:spPr>
        <p:txBody>
          <a:bodyPr/>
          <a:lstStyle>
            <a:lvl1pPr>
              <a:defRPr sz="1400" cap="none"/>
            </a:lvl1pPr>
            <a:lvl2pPr>
              <a:defRPr sz="1400"/>
            </a:lvl2pPr>
            <a:lvl3pPr>
              <a:defRPr sz="1400"/>
            </a:lvl3pPr>
            <a:lvl4pPr>
              <a:defRPr sz="1400"/>
            </a:lvl4pPr>
            <a:lvl5pPr>
              <a:defRPr sz="1600"/>
            </a:lvl5pPr>
            <a:lvl6pPr>
              <a:defRPr sz="1800"/>
            </a:lvl6pPr>
            <a:lvl7pPr>
              <a:defRPr sz="1800"/>
            </a:lvl7pPr>
            <a:lvl8pPr>
              <a:defRPr sz="1800"/>
            </a:lvl8pPr>
            <a:lvl9pPr>
              <a:defRPr sz="1800"/>
            </a:lvl9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8" name="Espace réservé du contenu 3"/>
          <p:cNvSpPr>
            <a:spLocks noGrp="1"/>
          </p:cNvSpPr>
          <p:nvPr>
            <p:ph sz="half" idx="2"/>
          </p:nvPr>
        </p:nvSpPr>
        <p:spPr>
          <a:xfrm>
            <a:off x="5054595" y="2226759"/>
            <a:ext cx="3771900" cy="4038574"/>
          </a:xfrm>
        </p:spPr>
        <p:txBody>
          <a:bodyPr/>
          <a:lstStyle>
            <a:lvl1pPr>
              <a:defRPr sz="1400" cap="none"/>
            </a:lvl1pPr>
            <a:lvl2pPr>
              <a:defRPr sz="1400"/>
            </a:lvl2pPr>
            <a:lvl3pPr>
              <a:defRPr sz="1400"/>
            </a:lvl3pPr>
            <a:lvl4pPr>
              <a:defRPr sz="1400"/>
            </a:lvl4pPr>
            <a:lvl5pPr>
              <a:defRPr sz="1600"/>
            </a:lvl5pPr>
            <a:lvl6pPr>
              <a:defRPr sz="1800"/>
            </a:lvl6pPr>
            <a:lvl7pPr>
              <a:defRPr sz="1800"/>
            </a:lvl7pPr>
            <a:lvl8pPr>
              <a:defRPr sz="1800"/>
            </a:lvl8pPr>
            <a:lvl9pPr>
              <a:defRPr sz="1800"/>
            </a:lvl9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Tree>
    <p:extLst>
      <p:ext uri="{BB962C8B-B14F-4D97-AF65-F5344CB8AC3E}">
        <p14:creationId xmlns:p14="http://schemas.microsoft.com/office/powerpoint/2010/main" val="2771352174"/>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section bleu">
    <p:bg>
      <p:bgPr>
        <a:solidFill>
          <a:schemeClr val="tx2"/>
        </a:solidFill>
        <a:effectLst/>
      </p:bgPr>
    </p:bg>
    <p:spTree>
      <p:nvGrpSpPr>
        <p:cNvPr id="1" name=""/>
        <p:cNvGrpSpPr/>
        <p:nvPr/>
      </p:nvGrpSpPr>
      <p:grpSpPr>
        <a:xfrm>
          <a:off x="0" y="0"/>
          <a:ext cx="0" cy="0"/>
          <a:chOff x="0" y="0"/>
          <a:chExt cx="0" cy="0"/>
        </a:xfrm>
      </p:grpSpPr>
      <p:pic>
        <p:nvPicPr>
          <p:cNvPr id="16" name="Image 15" descr="montage_newfront4.png"/>
          <p:cNvPicPr>
            <a:picLocks noChangeAspect="1"/>
          </p:cNvPicPr>
          <p:nvPr userDrawn="1"/>
        </p:nvPicPr>
        <p:blipFill>
          <a:blip r:embed="rId2">
            <a:alphaModFix amt="22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userDrawn="1"/>
        </p:nvSpPr>
        <p:spPr>
          <a:xfrm>
            <a:off x="1634060" y="0"/>
            <a:ext cx="4783673" cy="4495800"/>
          </a:xfrm>
          <a:prstGeom prst="rect">
            <a:avLst/>
          </a:prstGeom>
          <a:solidFill>
            <a:schemeClr val="accent1">
              <a:alpha val="6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1854192" y="1278468"/>
            <a:ext cx="4318006" cy="3047998"/>
          </a:xfrm>
        </p:spPr>
        <p:txBody>
          <a:bodyPr/>
          <a:lstStyle>
            <a:lvl1pPr>
              <a:defRPr sz="3200">
                <a:solidFill>
                  <a:schemeClr val="accent2"/>
                </a:solidFill>
              </a:defRPr>
            </a:lvl1pPr>
          </a:lstStyle>
          <a:p>
            <a:r>
              <a:rPr lang="fr-CA" dirty="0"/>
              <a:t>Cliquez et modifiez le titre</a:t>
            </a:r>
            <a:endParaRPr lang="fr-FR" dirty="0"/>
          </a:p>
        </p:txBody>
      </p:sp>
      <p:sp>
        <p:nvSpPr>
          <p:cNvPr id="12" name="Rectangle 11"/>
          <p:cNvSpPr/>
          <p:nvPr userDrawn="1"/>
        </p:nvSpPr>
        <p:spPr>
          <a:xfrm>
            <a:off x="389464" y="1"/>
            <a:ext cx="380997" cy="1371600"/>
          </a:xfrm>
          <a:prstGeom prst="rect">
            <a:avLst/>
          </a:prstGeom>
          <a:solidFill>
            <a:schemeClr val="accent2">
              <a:alpha val="7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3" name="Espace réservé du numéro de diapositive 5"/>
          <p:cNvSpPr txBox="1">
            <a:spLocks/>
          </p:cNvSpPr>
          <p:nvPr userDrawn="1"/>
        </p:nvSpPr>
        <p:spPr>
          <a:xfrm>
            <a:off x="347136" y="987275"/>
            <a:ext cx="457194" cy="365125"/>
          </a:xfrm>
          <a:prstGeom prst="rect">
            <a:avLst/>
          </a:prstGeom>
        </p:spPr>
        <p:txBody>
          <a:bodyPr vert="horz" lIns="91440" tIns="45720" rIns="91440" bIns="45720" rtlCol="0" anchor="ctr"/>
          <a:lstStyle>
            <a:defPPr>
              <a:defRPr lang="fr-FR"/>
            </a:defPPr>
            <a:lvl1pPr marL="0" algn="ctr" defTabSz="457200" rtl="0" eaLnBrk="1" latinLnBrk="0" hangingPunct="1">
              <a:defRPr sz="12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7CCD2B4-99E9-D948-A3A8-62D945B078FA}" type="slidenum">
              <a:rPr lang="fr-FR" smtClean="0"/>
              <a:pPr/>
              <a:t>‹#›</a:t>
            </a:fld>
            <a:endParaRPr lang="fr-FR" dirty="0"/>
          </a:p>
        </p:txBody>
      </p:sp>
      <p:sp>
        <p:nvSpPr>
          <p:cNvPr id="14" name="Rectangle 13"/>
          <p:cNvSpPr/>
          <p:nvPr userDrawn="1"/>
        </p:nvSpPr>
        <p:spPr>
          <a:xfrm>
            <a:off x="804330" y="0"/>
            <a:ext cx="380997" cy="2387599"/>
          </a:xfrm>
          <a:prstGeom prst="rect">
            <a:avLst/>
          </a:prstGeom>
          <a:solidFill>
            <a:schemeClr val="accent2">
              <a:alpha val="46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5" name="Rectangle 14"/>
          <p:cNvSpPr/>
          <p:nvPr userDrawn="1"/>
        </p:nvSpPr>
        <p:spPr>
          <a:xfrm>
            <a:off x="1219195" y="0"/>
            <a:ext cx="380997" cy="3369733"/>
          </a:xfrm>
          <a:prstGeom prst="rect">
            <a:avLst/>
          </a:prstGeom>
          <a:solidFill>
            <a:srgbClr val="FFD200">
              <a:alpha val="1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745684954"/>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section jaune">
    <p:bg>
      <p:bgPr>
        <a:solidFill>
          <a:schemeClr val="accent2"/>
        </a:solidFill>
        <a:effectLst/>
      </p:bgPr>
    </p:bg>
    <p:spTree>
      <p:nvGrpSpPr>
        <p:cNvPr id="1" name=""/>
        <p:cNvGrpSpPr/>
        <p:nvPr/>
      </p:nvGrpSpPr>
      <p:grpSpPr>
        <a:xfrm>
          <a:off x="0" y="0"/>
          <a:ext cx="0" cy="0"/>
          <a:chOff x="0" y="0"/>
          <a:chExt cx="0" cy="0"/>
        </a:xfrm>
      </p:grpSpPr>
      <p:pic>
        <p:nvPicPr>
          <p:cNvPr id="10" name="Image 9" descr="montage_newfront4.png"/>
          <p:cNvPicPr>
            <a:picLocks noChangeAspect="1"/>
          </p:cNvPicPr>
          <p:nvPr userDrawn="1"/>
        </p:nvPicPr>
        <p:blipFill>
          <a:blip r:embed="rId2">
            <a:alphaModFix amt="4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userDrawn="1"/>
        </p:nvSpPr>
        <p:spPr>
          <a:xfrm>
            <a:off x="1634060" y="0"/>
            <a:ext cx="4783673" cy="4495800"/>
          </a:xfrm>
          <a:prstGeom prst="rect">
            <a:avLst/>
          </a:prstGeom>
          <a:solidFill>
            <a:schemeClr val="bg1">
              <a:alpha val="6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1854192" y="1278468"/>
            <a:ext cx="4318006" cy="3047998"/>
          </a:xfrm>
        </p:spPr>
        <p:txBody>
          <a:bodyPr/>
          <a:lstStyle>
            <a:lvl1pPr>
              <a:defRPr sz="3200">
                <a:solidFill>
                  <a:schemeClr val="accent1"/>
                </a:solidFill>
              </a:defRPr>
            </a:lvl1pPr>
          </a:lstStyle>
          <a:p>
            <a:r>
              <a:rPr lang="fr-CA" dirty="0"/>
              <a:t>Cliquez et modifiez le titre</a:t>
            </a:r>
            <a:endParaRPr lang="fr-FR" dirty="0"/>
          </a:p>
        </p:txBody>
      </p:sp>
      <p:sp>
        <p:nvSpPr>
          <p:cNvPr id="12" name="Rectangle 11"/>
          <p:cNvSpPr/>
          <p:nvPr userDrawn="1"/>
        </p:nvSpPr>
        <p:spPr>
          <a:xfrm>
            <a:off x="389464" y="1"/>
            <a:ext cx="380997" cy="13716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3" name="Espace réservé du numéro de diapositive 5"/>
          <p:cNvSpPr txBox="1">
            <a:spLocks/>
          </p:cNvSpPr>
          <p:nvPr userDrawn="1"/>
        </p:nvSpPr>
        <p:spPr>
          <a:xfrm>
            <a:off x="347136" y="987275"/>
            <a:ext cx="457194" cy="365125"/>
          </a:xfrm>
          <a:prstGeom prst="rect">
            <a:avLst/>
          </a:prstGeom>
        </p:spPr>
        <p:txBody>
          <a:bodyPr vert="horz" lIns="91440" tIns="45720" rIns="91440" bIns="45720" rtlCol="0" anchor="ctr"/>
          <a:lstStyle>
            <a:defPPr>
              <a:defRPr lang="fr-FR"/>
            </a:defPPr>
            <a:lvl1pPr marL="0" algn="ctr" defTabSz="457200" rtl="0" eaLnBrk="1" latinLnBrk="0" hangingPunct="1">
              <a:defRPr sz="12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7CCD2B4-99E9-D948-A3A8-62D945B078FA}" type="slidenum">
              <a:rPr lang="fr-FR" smtClean="0">
                <a:solidFill>
                  <a:schemeClr val="bg1"/>
                </a:solidFill>
              </a:rPr>
              <a:pPr/>
              <a:t>‹#›</a:t>
            </a:fld>
            <a:endParaRPr lang="fr-FR" dirty="0">
              <a:solidFill>
                <a:schemeClr val="bg1"/>
              </a:solidFill>
            </a:endParaRPr>
          </a:p>
        </p:txBody>
      </p:sp>
      <p:sp>
        <p:nvSpPr>
          <p:cNvPr id="14" name="Rectangle 13"/>
          <p:cNvSpPr/>
          <p:nvPr userDrawn="1"/>
        </p:nvSpPr>
        <p:spPr>
          <a:xfrm>
            <a:off x="804330" y="0"/>
            <a:ext cx="380997" cy="2387599"/>
          </a:xfrm>
          <a:prstGeom prst="rect">
            <a:avLst/>
          </a:prstGeom>
          <a:solidFill>
            <a:schemeClr val="tx2">
              <a:alpha val="6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5" name="Rectangle 14"/>
          <p:cNvSpPr/>
          <p:nvPr userDrawn="1"/>
        </p:nvSpPr>
        <p:spPr>
          <a:xfrm>
            <a:off x="1219195" y="0"/>
            <a:ext cx="380997" cy="3369733"/>
          </a:xfrm>
          <a:prstGeom prst="rect">
            <a:avLst/>
          </a:prstGeom>
          <a:solidFill>
            <a:schemeClr val="tx2">
              <a:alpha val="4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58593862"/>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Annexes">
    <p:bg>
      <p:bgPr>
        <a:solidFill>
          <a:schemeClr val="accent3"/>
        </a:solidFill>
        <a:effectLst/>
      </p:bgPr>
    </p:bg>
    <p:spTree>
      <p:nvGrpSpPr>
        <p:cNvPr id="1" name=""/>
        <p:cNvGrpSpPr/>
        <p:nvPr/>
      </p:nvGrpSpPr>
      <p:grpSpPr>
        <a:xfrm>
          <a:off x="0" y="0"/>
          <a:ext cx="0" cy="0"/>
          <a:chOff x="0" y="0"/>
          <a:chExt cx="0" cy="0"/>
        </a:xfrm>
      </p:grpSpPr>
      <p:pic>
        <p:nvPicPr>
          <p:cNvPr id="10" name="Image 9" descr="montage_newfront4.png"/>
          <p:cNvPicPr>
            <a:picLocks noChangeAspect="1"/>
          </p:cNvPicPr>
          <p:nvPr userDrawn="1"/>
        </p:nvPicPr>
        <p:blipFill>
          <a:blip r:embed="rId2">
            <a:alphaModFix amt="22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userDrawn="1"/>
        </p:nvSpPr>
        <p:spPr>
          <a:xfrm>
            <a:off x="1634060" y="0"/>
            <a:ext cx="4783673" cy="4495800"/>
          </a:xfrm>
          <a:prstGeom prst="rect">
            <a:avLst/>
          </a:prstGeom>
          <a:solidFill>
            <a:schemeClr val="accent2">
              <a:alpha val="77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1854192" y="1278468"/>
            <a:ext cx="4318006" cy="3047998"/>
          </a:xfrm>
        </p:spPr>
        <p:txBody>
          <a:bodyPr/>
          <a:lstStyle>
            <a:lvl1pPr>
              <a:defRPr sz="3200">
                <a:solidFill>
                  <a:schemeClr val="accent1"/>
                </a:solidFill>
              </a:defRPr>
            </a:lvl1pPr>
          </a:lstStyle>
          <a:p>
            <a:r>
              <a:rPr lang="fr-CA" dirty="0"/>
              <a:t>Cliquez et modifiez le titre</a:t>
            </a:r>
            <a:endParaRPr lang="fr-FR" dirty="0"/>
          </a:p>
        </p:txBody>
      </p:sp>
      <p:sp>
        <p:nvSpPr>
          <p:cNvPr id="12" name="Rectangle 11"/>
          <p:cNvSpPr/>
          <p:nvPr userDrawn="1"/>
        </p:nvSpPr>
        <p:spPr>
          <a:xfrm>
            <a:off x="389464" y="1"/>
            <a:ext cx="380997" cy="13716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3" name="Espace réservé du numéro de diapositive 5"/>
          <p:cNvSpPr txBox="1">
            <a:spLocks/>
          </p:cNvSpPr>
          <p:nvPr userDrawn="1"/>
        </p:nvSpPr>
        <p:spPr>
          <a:xfrm>
            <a:off x="347136" y="987275"/>
            <a:ext cx="457194" cy="365125"/>
          </a:xfrm>
          <a:prstGeom prst="rect">
            <a:avLst/>
          </a:prstGeom>
        </p:spPr>
        <p:txBody>
          <a:bodyPr vert="horz" lIns="91440" tIns="45720" rIns="91440" bIns="45720" rtlCol="0" anchor="ctr"/>
          <a:lstStyle>
            <a:defPPr>
              <a:defRPr lang="fr-FR"/>
            </a:defPPr>
            <a:lvl1pPr marL="0" algn="ctr" defTabSz="457200" rtl="0" eaLnBrk="1" latinLnBrk="0" hangingPunct="1">
              <a:defRPr sz="12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7CCD2B4-99E9-D948-A3A8-62D945B078FA}" type="slidenum">
              <a:rPr lang="fr-FR" smtClean="0">
                <a:solidFill>
                  <a:schemeClr val="bg1"/>
                </a:solidFill>
              </a:rPr>
              <a:pPr/>
              <a:t>‹#›</a:t>
            </a:fld>
            <a:endParaRPr lang="fr-FR" dirty="0">
              <a:solidFill>
                <a:schemeClr val="bg1"/>
              </a:solidFill>
            </a:endParaRPr>
          </a:p>
        </p:txBody>
      </p:sp>
      <p:sp>
        <p:nvSpPr>
          <p:cNvPr id="14" name="Rectangle 13"/>
          <p:cNvSpPr/>
          <p:nvPr userDrawn="1"/>
        </p:nvSpPr>
        <p:spPr>
          <a:xfrm>
            <a:off x="804330" y="0"/>
            <a:ext cx="380997" cy="2387599"/>
          </a:xfrm>
          <a:prstGeom prst="rect">
            <a:avLst/>
          </a:prstGeom>
          <a:solidFill>
            <a:srgbClr val="FFFFFF">
              <a:alpha val="7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5" name="Rectangle 14"/>
          <p:cNvSpPr/>
          <p:nvPr userDrawn="1"/>
        </p:nvSpPr>
        <p:spPr>
          <a:xfrm>
            <a:off x="1219195" y="0"/>
            <a:ext cx="380997" cy="3369733"/>
          </a:xfrm>
          <a:prstGeom prst="rect">
            <a:avLst/>
          </a:prstGeom>
          <a:solidFill>
            <a:srgbClr val="FFFFFF">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8745287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Annexe 1 colonne">
    <p:spTree>
      <p:nvGrpSpPr>
        <p:cNvPr id="1" name=""/>
        <p:cNvGrpSpPr/>
        <p:nvPr/>
      </p:nvGrpSpPr>
      <p:grpSpPr>
        <a:xfrm>
          <a:off x="0" y="0"/>
          <a:ext cx="0" cy="0"/>
          <a:chOff x="0" y="0"/>
          <a:chExt cx="0" cy="0"/>
        </a:xfrm>
      </p:grpSpPr>
      <p:pic>
        <p:nvPicPr>
          <p:cNvPr id="7" name="Image 6" descr="inter_v1.jpg"/>
          <p:cNvPicPr>
            <a:picLocks noChangeAspect="1"/>
          </p:cNvPicPr>
          <p:nvPr userDrawn="1"/>
        </p:nvPicPr>
        <p:blipFill>
          <a:blip r:embed="rId2"/>
          <a:stretch>
            <a:fillRect/>
          </a:stretch>
        </p:blipFill>
        <p:spPr>
          <a:xfrm>
            <a:off x="0" y="0"/>
            <a:ext cx="9144000" cy="6858000"/>
          </a:xfrm>
          <a:prstGeom prst="rect">
            <a:avLst/>
          </a:prstGeom>
        </p:spPr>
      </p:pic>
      <p:pic>
        <p:nvPicPr>
          <p:cNvPr id="9" name="Image 8" descr="Logo_MTLINTL_150dpi.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349067" y="6384379"/>
            <a:ext cx="1371600" cy="231504"/>
          </a:xfrm>
          <a:prstGeom prst="rect">
            <a:avLst/>
          </a:prstGeom>
        </p:spPr>
      </p:pic>
      <p:sp>
        <p:nvSpPr>
          <p:cNvPr id="10" name="Rectangle 9"/>
          <p:cNvSpPr/>
          <p:nvPr userDrawn="1"/>
        </p:nvSpPr>
        <p:spPr>
          <a:xfrm>
            <a:off x="389464" y="0"/>
            <a:ext cx="380997" cy="1374017"/>
          </a:xfrm>
          <a:prstGeom prst="rect">
            <a:avLst/>
          </a:prstGeom>
          <a:solidFill>
            <a:schemeClr val="accent6">
              <a:alpha val="6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p:txBody>
          <a:bodyPr/>
          <a:lstStyle/>
          <a:p>
            <a:r>
              <a:rPr lang="fr-CA" dirty="0"/>
              <a:t>Cliquez et modifiez le titre</a:t>
            </a:r>
            <a:endParaRPr lang="fr-FR" dirty="0"/>
          </a:p>
        </p:txBody>
      </p:sp>
      <p:sp>
        <p:nvSpPr>
          <p:cNvPr id="3" name="Espace réservé du contenu 2"/>
          <p:cNvSpPr>
            <a:spLocks noGrp="1"/>
          </p:cNvSpPr>
          <p:nvPr>
            <p:ph idx="1"/>
          </p:nvPr>
        </p:nvSpPr>
        <p:spPr/>
        <p:txBody>
          <a:bodyPr/>
          <a:lstStyle>
            <a:lvl1pPr>
              <a:spcBef>
                <a:spcPts val="600"/>
              </a:spcBef>
              <a:defRPr sz="1000"/>
            </a:lvl1pPr>
            <a:lvl2pPr>
              <a:spcBef>
                <a:spcPts val="400"/>
              </a:spcBef>
              <a:defRPr sz="1000"/>
            </a:lvl2pPr>
            <a:lvl3pPr marL="111125" indent="-111125">
              <a:spcBef>
                <a:spcPts val="300"/>
              </a:spcBef>
              <a:defRPr sz="1000"/>
            </a:lvl3pPr>
            <a:lvl4pPr marL="230188" indent="-119063">
              <a:spcBef>
                <a:spcPts val="300"/>
              </a:spcBef>
              <a:defRPr sz="1000"/>
            </a:lvl4pPr>
            <a:lvl5pPr>
              <a:spcBef>
                <a:spcPts val="900"/>
              </a:spcBef>
              <a:defRPr sz="1000"/>
            </a:lvl5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6" name="Espace réservé du numéro de diapositive 5"/>
          <p:cNvSpPr>
            <a:spLocks noGrp="1"/>
          </p:cNvSpPr>
          <p:nvPr>
            <p:ph type="sldNum" sz="quarter" idx="12"/>
          </p:nvPr>
        </p:nvSpPr>
        <p:spPr/>
        <p:txBody>
          <a:bodyPr/>
          <a:lstStyle/>
          <a:p>
            <a:fld id="{B7CCD2B4-99E9-D948-A3A8-62D945B078FA}" type="slidenum">
              <a:rPr lang="fr-FR" smtClean="0"/>
              <a:pPr/>
              <a:t>‹#›</a:t>
            </a:fld>
            <a:endParaRPr lang="fr-FR" dirty="0"/>
          </a:p>
        </p:txBody>
      </p:sp>
      <p:sp>
        <p:nvSpPr>
          <p:cNvPr id="11" name="ZoneTexte 10"/>
          <p:cNvSpPr txBox="1"/>
          <p:nvPr userDrawn="1"/>
        </p:nvSpPr>
        <p:spPr>
          <a:xfrm rot="16200000">
            <a:off x="-1770588" y="3774698"/>
            <a:ext cx="4673295" cy="215445"/>
          </a:xfrm>
          <a:prstGeom prst="rect">
            <a:avLst/>
          </a:prstGeom>
          <a:noFill/>
        </p:spPr>
        <p:txBody>
          <a:bodyPr wrap="square" rtlCol="0">
            <a:spAutoFit/>
          </a:bodyPr>
          <a:lstStyle/>
          <a:p>
            <a:pPr algn="r"/>
            <a:r>
              <a:rPr lang="fr-FR" sz="800" b="1" baseline="0" dirty="0">
                <a:solidFill>
                  <a:schemeClr val="tx2"/>
                </a:solidFill>
              </a:rPr>
              <a:t>ANNEXES</a:t>
            </a:r>
            <a:endParaRPr lang="fr-FR" sz="800" dirty="0">
              <a:solidFill>
                <a:schemeClr val="tx2"/>
              </a:solidFill>
            </a:endParaRPr>
          </a:p>
        </p:txBody>
      </p:sp>
    </p:spTree>
    <p:extLst>
      <p:ext uri="{BB962C8B-B14F-4D97-AF65-F5344CB8AC3E}">
        <p14:creationId xmlns:p14="http://schemas.microsoft.com/office/powerpoint/2010/main" val="87738204"/>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Annexe 2 colonnes">
    <p:spTree>
      <p:nvGrpSpPr>
        <p:cNvPr id="1" name=""/>
        <p:cNvGrpSpPr/>
        <p:nvPr/>
      </p:nvGrpSpPr>
      <p:grpSpPr>
        <a:xfrm>
          <a:off x="0" y="0"/>
          <a:ext cx="0" cy="0"/>
          <a:chOff x="0" y="0"/>
          <a:chExt cx="0" cy="0"/>
        </a:xfrm>
      </p:grpSpPr>
      <p:pic>
        <p:nvPicPr>
          <p:cNvPr id="8" name="Image 7" descr="inter_v1.jpg"/>
          <p:cNvPicPr>
            <a:picLocks noChangeAspect="1"/>
          </p:cNvPicPr>
          <p:nvPr userDrawn="1"/>
        </p:nvPicPr>
        <p:blipFill>
          <a:blip r:embed="rId2"/>
          <a:stretch>
            <a:fillRect/>
          </a:stretch>
        </p:blipFill>
        <p:spPr>
          <a:xfrm>
            <a:off x="0" y="0"/>
            <a:ext cx="9144000" cy="6858000"/>
          </a:xfrm>
          <a:prstGeom prst="rect">
            <a:avLst/>
          </a:prstGeom>
        </p:spPr>
      </p:pic>
      <p:pic>
        <p:nvPicPr>
          <p:cNvPr id="9" name="Image 8" descr="Logo_MTLINTL_150dpi.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349067" y="6384379"/>
            <a:ext cx="1371600" cy="231504"/>
          </a:xfrm>
          <a:prstGeom prst="rect">
            <a:avLst/>
          </a:prstGeom>
        </p:spPr>
      </p:pic>
      <p:sp>
        <p:nvSpPr>
          <p:cNvPr id="10" name="Rectangle 9"/>
          <p:cNvSpPr/>
          <p:nvPr userDrawn="1"/>
        </p:nvSpPr>
        <p:spPr>
          <a:xfrm>
            <a:off x="389464" y="0"/>
            <a:ext cx="380997" cy="1374017"/>
          </a:xfrm>
          <a:prstGeom prst="rect">
            <a:avLst/>
          </a:prstGeom>
          <a:solidFill>
            <a:schemeClr val="accent6">
              <a:alpha val="6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Espace réservé du numéro de diapositive 5"/>
          <p:cNvSpPr txBox="1">
            <a:spLocks/>
          </p:cNvSpPr>
          <p:nvPr userDrawn="1"/>
        </p:nvSpPr>
        <p:spPr>
          <a:xfrm>
            <a:off x="347136" y="985009"/>
            <a:ext cx="457194" cy="365125"/>
          </a:xfrm>
          <a:prstGeom prst="rect">
            <a:avLst/>
          </a:prstGeom>
        </p:spPr>
        <p:txBody>
          <a:bodyPr vert="horz" lIns="91440" tIns="45720" rIns="91440" bIns="45720" rtlCol="0" anchor="ctr"/>
          <a:lstStyle>
            <a:defPPr>
              <a:defRPr lang="fr-FR"/>
            </a:defPPr>
            <a:lvl1pPr marL="0" algn="ctr" defTabSz="457200" rtl="0" eaLnBrk="1" latinLnBrk="0" hangingPunct="1">
              <a:defRPr sz="12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7CCD2B4-99E9-D948-A3A8-62D945B078FA}" type="slidenum">
              <a:rPr lang="fr-FR" smtClean="0"/>
              <a:pPr/>
              <a:t>‹#›</a:t>
            </a:fld>
            <a:endParaRPr lang="fr-FR" dirty="0"/>
          </a:p>
        </p:txBody>
      </p:sp>
      <p:sp>
        <p:nvSpPr>
          <p:cNvPr id="12" name="ZoneTexte 11"/>
          <p:cNvSpPr txBox="1"/>
          <p:nvPr userDrawn="1"/>
        </p:nvSpPr>
        <p:spPr>
          <a:xfrm rot="16200000">
            <a:off x="-1770588" y="3774698"/>
            <a:ext cx="4673295" cy="215445"/>
          </a:xfrm>
          <a:prstGeom prst="rect">
            <a:avLst/>
          </a:prstGeom>
          <a:noFill/>
        </p:spPr>
        <p:txBody>
          <a:bodyPr wrap="square" rtlCol="0">
            <a:spAutoFit/>
          </a:bodyPr>
          <a:lstStyle/>
          <a:p>
            <a:pPr algn="r"/>
            <a:r>
              <a:rPr lang="fr-FR" sz="800" b="1" baseline="0" dirty="0">
                <a:solidFill>
                  <a:schemeClr val="tx2"/>
                </a:solidFill>
              </a:rPr>
              <a:t>ANNEXES</a:t>
            </a:r>
            <a:endParaRPr lang="fr-FR" sz="800" dirty="0">
              <a:solidFill>
                <a:schemeClr val="tx2"/>
              </a:solidFill>
            </a:endParaRPr>
          </a:p>
        </p:txBody>
      </p:sp>
      <p:sp>
        <p:nvSpPr>
          <p:cNvPr id="2" name="Titre 1"/>
          <p:cNvSpPr>
            <a:spLocks noGrp="1"/>
          </p:cNvSpPr>
          <p:nvPr>
            <p:ph type="title"/>
          </p:nvPr>
        </p:nvSpPr>
        <p:spPr>
          <a:xfrm>
            <a:off x="1133473" y="230415"/>
            <a:ext cx="7693021" cy="1063095"/>
          </a:xfrm>
        </p:spPr>
        <p:txBody>
          <a:bodyPr/>
          <a:lstStyle/>
          <a:p>
            <a:r>
              <a:rPr lang="fr-CA" dirty="0"/>
              <a:t>Cliquez et modifiez le titre</a:t>
            </a:r>
            <a:endParaRPr lang="fr-FR" dirty="0"/>
          </a:p>
        </p:txBody>
      </p:sp>
      <p:sp>
        <p:nvSpPr>
          <p:cNvPr id="3" name="Espace réservé du contenu 2"/>
          <p:cNvSpPr>
            <a:spLocks noGrp="1"/>
          </p:cNvSpPr>
          <p:nvPr>
            <p:ph sz="half" idx="1"/>
          </p:nvPr>
        </p:nvSpPr>
        <p:spPr>
          <a:xfrm>
            <a:off x="1133473" y="1600200"/>
            <a:ext cx="3771900" cy="4525963"/>
          </a:xfrm>
        </p:spPr>
        <p:txBody>
          <a:bodyPr/>
          <a:lstStyle>
            <a:lvl1pPr>
              <a:spcBef>
                <a:spcPts val="600"/>
              </a:spcBef>
              <a:defRPr sz="1000" cap="none"/>
            </a:lvl1pPr>
            <a:lvl2pPr>
              <a:spcBef>
                <a:spcPts val="400"/>
              </a:spcBef>
              <a:defRPr sz="1000"/>
            </a:lvl2pPr>
            <a:lvl3pPr marL="111125" indent="-111125">
              <a:spcBef>
                <a:spcPts val="300"/>
              </a:spcBef>
              <a:defRPr sz="1000"/>
            </a:lvl3pPr>
            <a:lvl4pPr marL="230188" indent="-119063">
              <a:spcBef>
                <a:spcPts val="300"/>
              </a:spcBef>
              <a:defRPr sz="1000"/>
            </a:lvl4pPr>
            <a:lvl5pPr>
              <a:spcBef>
                <a:spcPts val="900"/>
              </a:spcBef>
              <a:defRPr sz="1000"/>
            </a:lvl5pPr>
            <a:lvl6pPr>
              <a:defRPr sz="1800"/>
            </a:lvl6pPr>
            <a:lvl7pPr>
              <a:defRPr sz="1800"/>
            </a:lvl7pPr>
            <a:lvl8pPr>
              <a:defRPr sz="1800"/>
            </a:lvl8pPr>
            <a:lvl9pPr>
              <a:defRPr sz="1800"/>
            </a:lvl9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4" name="Espace réservé du contenu 3"/>
          <p:cNvSpPr>
            <a:spLocks noGrp="1"/>
          </p:cNvSpPr>
          <p:nvPr>
            <p:ph sz="half" idx="2"/>
          </p:nvPr>
        </p:nvSpPr>
        <p:spPr>
          <a:xfrm>
            <a:off x="5054595" y="1600200"/>
            <a:ext cx="3771900" cy="4525963"/>
          </a:xfrm>
        </p:spPr>
        <p:txBody>
          <a:bodyPr/>
          <a:lstStyle>
            <a:lvl1pPr>
              <a:spcBef>
                <a:spcPts val="600"/>
              </a:spcBef>
              <a:defRPr sz="1000" cap="none"/>
            </a:lvl1pPr>
            <a:lvl2pPr>
              <a:spcBef>
                <a:spcPts val="400"/>
              </a:spcBef>
              <a:defRPr sz="1000"/>
            </a:lvl2pPr>
            <a:lvl3pPr marL="111125" indent="-111125">
              <a:spcBef>
                <a:spcPts val="300"/>
              </a:spcBef>
              <a:defRPr sz="1000"/>
            </a:lvl3pPr>
            <a:lvl4pPr marL="230188" indent="-119063">
              <a:spcBef>
                <a:spcPts val="300"/>
              </a:spcBef>
              <a:defRPr sz="1000"/>
            </a:lvl4pPr>
            <a:lvl5pPr>
              <a:spcBef>
                <a:spcPts val="900"/>
              </a:spcBef>
              <a:defRPr sz="1000"/>
            </a:lvl5pPr>
            <a:lvl6pPr>
              <a:defRPr sz="1800"/>
            </a:lvl6pPr>
            <a:lvl7pPr>
              <a:defRPr sz="1800"/>
            </a:lvl7pPr>
            <a:lvl8pPr>
              <a:defRPr sz="1800"/>
            </a:lvl8pPr>
            <a:lvl9pPr>
              <a:defRPr sz="1800"/>
            </a:lvl9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Tree>
    <p:extLst>
      <p:ext uri="{BB962C8B-B14F-4D97-AF65-F5344CB8AC3E}">
        <p14:creationId xmlns:p14="http://schemas.microsoft.com/office/powerpoint/2010/main" val="3916678400"/>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ernière">
    <p:bg>
      <p:bgPr>
        <a:solidFill>
          <a:schemeClr val="bg1"/>
        </a:solidFill>
        <a:effectLst/>
      </p:bgPr>
    </p:bg>
    <p:spTree>
      <p:nvGrpSpPr>
        <p:cNvPr id="1" name=""/>
        <p:cNvGrpSpPr/>
        <p:nvPr/>
      </p:nvGrpSpPr>
      <p:grpSpPr>
        <a:xfrm>
          <a:off x="0" y="0"/>
          <a:ext cx="0" cy="0"/>
          <a:chOff x="0" y="0"/>
          <a:chExt cx="0" cy="0"/>
        </a:xfrm>
      </p:grpSpPr>
      <p:pic>
        <p:nvPicPr>
          <p:cNvPr id="8" name="Image 7" descr="back.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userDrawn="1"/>
        </p:nvSpPr>
        <p:spPr>
          <a:xfrm>
            <a:off x="2159000" y="1"/>
            <a:ext cx="5477933" cy="4360332"/>
          </a:xfrm>
          <a:prstGeom prst="rect">
            <a:avLst/>
          </a:prstGeom>
          <a:solidFill>
            <a:schemeClr val="accent1">
              <a:alpha val="76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2438400" y="269018"/>
            <a:ext cx="4986867" cy="1063095"/>
          </a:xfrm>
        </p:spPr>
        <p:txBody>
          <a:bodyPr/>
          <a:lstStyle>
            <a:lvl1pPr>
              <a:defRPr>
                <a:solidFill>
                  <a:srgbClr val="00558C"/>
                </a:solidFill>
              </a:defRPr>
            </a:lvl1pPr>
          </a:lstStyle>
          <a:p>
            <a:r>
              <a:rPr lang="fr-CA" dirty="0"/>
              <a:t>Cliquez et modifiez le titre</a:t>
            </a:r>
            <a:endParaRPr lang="fr-FR" dirty="0"/>
          </a:p>
        </p:txBody>
      </p:sp>
      <p:pic>
        <p:nvPicPr>
          <p:cNvPr id="4" name="Image 3" descr="Logo_MTLINTL_150dpi.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38400" y="4665105"/>
            <a:ext cx="1761067" cy="297240"/>
          </a:xfrm>
          <a:prstGeom prst="rect">
            <a:avLst/>
          </a:prstGeom>
        </p:spPr>
      </p:pic>
      <p:sp>
        <p:nvSpPr>
          <p:cNvPr id="6" name="Espace réservé du contenu 5"/>
          <p:cNvSpPr>
            <a:spLocks noGrp="1"/>
          </p:cNvSpPr>
          <p:nvPr>
            <p:ph sz="quarter" idx="11"/>
          </p:nvPr>
        </p:nvSpPr>
        <p:spPr>
          <a:xfrm>
            <a:off x="2438400" y="1514159"/>
            <a:ext cx="4986867" cy="2694983"/>
          </a:xfrm>
        </p:spPr>
        <p:txBody>
          <a:bodyPr>
            <a:normAutofit/>
          </a:bodyPr>
          <a:lstStyle>
            <a:lvl1pPr>
              <a:spcBef>
                <a:spcPts val="1200"/>
              </a:spcBef>
              <a:spcAft>
                <a:spcPts val="0"/>
              </a:spcAft>
              <a:defRPr>
                <a:solidFill>
                  <a:schemeClr val="accent2"/>
                </a:solidFill>
              </a:defRPr>
            </a:lvl1pPr>
            <a:lvl2pPr>
              <a:spcBef>
                <a:spcPts val="1200"/>
              </a:spcBef>
              <a:spcAft>
                <a:spcPts val="0"/>
              </a:spcAft>
              <a:tabLst>
                <a:tab pos="1371600" algn="l"/>
              </a:tabLst>
              <a:defRPr>
                <a:solidFill>
                  <a:schemeClr val="bg1"/>
                </a:solidFill>
              </a:defRPr>
            </a:lvl2pPr>
            <a:lvl3pPr marL="0" indent="0">
              <a:spcBef>
                <a:spcPts val="1200"/>
              </a:spcBef>
              <a:spcAft>
                <a:spcPts val="0"/>
              </a:spcAft>
              <a:buNone/>
              <a:tabLst>
                <a:tab pos="1371600" algn="l"/>
              </a:tabLst>
              <a:defRPr>
                <a:solidFill>
                  <a:srgbClr val="00558C"/>
                </a:solidFill>
              </a:defRPr>
            </a:lvl3pPr>
            <a:lvl4pPr marL="0" indent="0">
              <a:spcBef>
                <a:spcPts val="1200"/>
              </a:spcBef>
              <a:spcAft>
                <a:spcPts val="0"/>
              </a:spcAft>
              <a:buNone/>
              <a:tabLst>
                <a:tab pos="1371600" algn="l"/>
              </a:tabLst>
              <a:defRPr sz="1200">
                <a:solidFill>
                  <a:schemeClr val="bg1"/>
                </a:solidFill>
              </a:defRPr>
            </a:lvl4pPr>
            <a:lvl5pPr>
              <a:spcBef>
                <a:spcPts val="1200"/>
              </a:spcBef>
              <a:spcAft>
                <a:spcPts val="0"/>
              </a:spcAft>
              <a:tabLst>
                <a:tab pos="1371600" algn="l"/>
              </a:tabLst>
              <a:defRPr>
                <a:solidFill>
                  <a:srgbClr val="00558C"/>
                </a:solidFill>
              </a:defRPr>
            </a:lvl5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9" name="ZoneTexte 8"/>
          <p:cNvSpPr txBox="1"/>
          <p:nvPr userDrawn="1"/>
        </p:nvSpPr>
        <p:spPr>
          <a:xfrm>
            <a:off x="2438400" y="5122314"/>
            <a:ext cx="2413000" cy="1231106"/>
          </a:xfrm>
          <a:prstGeom prst="rect">
            <a:avLst/>
          </a:prstGeom>
          <a:noFill/>
        </p:spPr>
        <p:txBody>
          <a:bodyPr wrap="square" lIns="0" tIns="0" rIns="0" bIns="0" rtlCol="0">
            <a:spAutoFit/>
          </a:bodyPr>
          <a:lstStyle/>
          <a:p>
            <a:r>
              <a:rPr lang="fr-FR" sz="1000" dirty="0">
                <a:solidFill>
                  <a:schemeClr val="accent1"/>
                </a:solidFill>
              </a:rPr>
              <a:t>380, rue Saint-Antoine Ouest</a:t>
            </a:r>
          </a:p>
          <a:p>
            <a:r>
              <a:rPr lang="fr-FR" sz="1000" dirty="0">
                <a:solidFill>
                  <a:schemeClr val="accent1"/>
                </a:solidFill>
              </a:rPr>
              <a:t>Bureau 8000	</a:t>
            </a:r>
          </a:p>
          <a:p>
            <a:r>
              <a:rPr lang="fr-FR" sz="1000" dirty="0">
                <a:solidFill>
                  <a:schemeClr val="accent1"/>
                </a:solidFill>
              </a:rPr>
              <a:t>Montréal (Québec)  H2Y 3X7 </a:t>
            </a:r>
          </a:p>
          <a:p>
            <a:endParaRPr lang="fr-FR" sz="1000" dirty="0">
              <a:solidFill>
                <a:schemeClr val="accent1"/>
              </a:solidFill>
            </a:endParaRPr>
          </a:p>
          <a:p>
            <a:pPr>
              <a:tabLst>
                <a:tab pos="855663" algn="l"/>
              </a:tabLst>
            </a:pPr>
            <a:r>
              <a:rPr lang="fr-FR" sz="1000" dirty="0">
                <a:solidFill>
                  <a:schemeClr val="accent1"/>
                </a:solidFill>
              </a:rPr>
              <a:t>Téléphone : 	514 987-8191</a:t>
            </a:r>
          </a:p>
          <a:p>
            <a:pPr>
              <a:tabLst>
                <a:tab pos="855663" algn="l"/>
              </a:tabLst>
            </a:pPr>
            <a:r>
              <a:rPr lang="fr-FR" sz="1000" dirty="0">
                <a:solidFill>
                  <a:schemeClr val="accent1"/>
                </a:solidFill>
              </a:rPr>
              <a:t>Télécopieur : 	514 987-1948</a:t>
            </a:r>
          </a:p>
          <a:p>
            <a:endParaRPr lang="fr-FR" sz="1000" baseline="0" dirty="0">
              <a:solidFill>
                <a:schemeClr val="accent1"/>
              </a:solidFill>
              <a:hlinkClick r:id="rId4"/>
            </a:endParaRPr>
          </a:p>
          <a:p>
            <a:r>
              <a:rPr lang="fr-FR" sz="1000" baseline="0" dirty="0">
                <a:solidFill>
                  <a:schemeClr val="accent1"/>
                </a:solidFill>
                <a:hlinkClick r:id="rId4"/>
              </a:rPr>
              <a:t>www.montrealinternational.com</a:t>
            </a:r>
            <a:endParaRPr lang="fr-FR" sz="1000" dirty="0">
              <a:solidFill>
                <a:schemeClr val="accent1"/>
              </a:solidFill>
            </a:endParaRPr>
          </a:p>
        </p:txBody>
      </p:sp>
      <p:sp>
        <p:nvSpPr>
          <p:cNvPr id="10" name="ZoneTexte 9"/>
          <p:cNvSpPr txBox="1"/>
          <p:nvPr userDrawn="1"/>
        </p:nvSpPr>
        <p:spPr>
          <a:xfrm>
            <a:off x="5405353" y="5122314"/>
            <a:ext cx="2033204" cy="1231106"/>
          </a:xfrm>
          <a:prstGeom prst="rect">
            <a:avLst/>
          </a:prstGeom>
          <a:noFill/>
        </p:spPr>
        <p:txBody>
          <a:bodyPr wrap="square" lIns="0" tIns="0" rIns="0" bIns="0" rtlCol="0">
            <a:spAutoFit/>
          </a:bodyPr>
          <a:lstStyle/>
          <a:p>
            <a:pPr rtl="0"/>
            <a:r>
              <a:rPr lang="en-US" sz="1000" b="0" i="0" u="none" strike="noStrike" kern="1200" baseline="0" dirty="0">
                <a:solidFill>
                  <a:schemeClr val="accent1"/>
                </a:solidFill>
                <a:latin typeface="+mn-lt"/>
                <a:ea typeface="+mn-ea"/>
                <a:cs typeface="+mn-cs"/>
                <a:hlinkClick r:id="rId5"/>
              </a:rPr>
              <a:t>Business in Greater Montréal – </a:t>
            </a:r>
            <a:br>
              <a:rPr lang="en-US" sz="1000" b="0" i="0" u="none" strike="noStrike" kern="1200" baseline="0" dirty="0">
                <a:solidFill>
                  <a:schemeClr val="accent1"/>
                </a:solidFill>
                <a:latin typeface="+mn-lt"/>
                <a:ea typeface="+mn-ea"/>
                <a:cs typeface="+mn-cs"/>
                <a:hlinkClick r:id="rId5"/>
              </a:rPr>
            </a:br>
            <a:r>
              <a:rPr lang="en-US" sz="1000" b="0" i="0" u="none" strike="noStrike" kern="1200" baseline="0" dirty="0">
                <a:solidFill>
                  <a:schemeClr val="accent1"/>
                </a:solidFill>
                <a:latin typeface="+mn-lt"/>
                <a:ea typeface="+mn-ea"/>
                <a:cs typeface="+mn-cs"/>
                <a:hlinkClick r:id="rId5"/>
              </a:rPr>
              <a:t>Montréal International </a:t>
            </a:r>
            <a:endParaRPr lang="en-US" sz="1000" b="0" i="0" u="none" strike="noStrike" kern="1200" baseline="0" dirty="0">
              <a:solidFill>
                <a:schemeClr val="accent1"/>
              </a:solidFill>
              <a:latin typeface="+mn-lt"/>
              <a:ea typeface="+mn-ea"/>
              <a:cs typeface="+mn-cs"/>
            </a:endParaRPr>
          </a:p>
          <a:p>
            <a:pPr rtl="0"/>
            <a:endParaRPr lang="en-US" sz="1000" b="0" i="0" u="none" strike="noStrike" kern="1200" baseline="0" dirty="0">
              <a:solidFill>
                <a:schemeClr val="accent1"/>
              </a:solidFill>
              <a:latin typeface="+mn-lt"/>
              <a:ea typeface="+mn-ea"/>
              <a:cs typeface="+mn-cs"/>
            </a:endParaRPr>
          </a:p>
          <a:p>
            <a:pPr rtl="0"/>
            <a:endParaRPr lang="en-US" sz="1000" b="0" i="0" u="none" strike="noStrike" kern="1200" baseline="0" dirty="0">
              <a:solidFill>
                <a:schemeClr val="accent1"/>
              </a:solidFill>
              <a:latin typeface="+mn-lt"/>
              <a:ea typeface="+mn-ea"/>
              <a:cs typeface="+mn-cs"/>
            </a:endParaRPr>
          </a:p>
          <a:p>
            <a:pPr rtl="0"/>
            <a:r>
              <a:rPr lang="en-US" sz="1000" b="0" i="0" u="none" strike="noStrike" kern="1200" baseline="0" dirty="0">
                <a:solidFill>
                  <a:schemeClr val="accent1"/>
                </a:solidFill>
                <a:latin typeface="+mn-lt"/>
                <a:ea typeface="+mn-ea"/>
                <a:cs typeface="+mn-cs"/>
                <a:hlinkClick r:id="rId6"/>
              </a:rPr>
              <a:t>@</a:t>
            </a:r>
            <a:r>
              <a:rPr lang="en-US" sz="1000" b="0" i="0" u="none" strike="noStrike" kern="1200" baseline="0" dirty="0" err="1">
                <a:solidFill>
                  <a:schemeClr val="accent1"/>
                </a:solidFill>
                <a:latin typeface="+mn-lt"/>
                <a:ea typeface="+mn-ea"/>
                <a:cs typeface="+mn-cs"/>
                <a:hlinkClick r:id="rId6"/>
              </a:rPr>
              <a:t>MontrealIntl</a:t>
            </a:r>
            <a:endParaRPr lang="en-US" sz="1000" b="0" i="0" u="none" strike="noStrike" kern="1200" baseline="0" dirty="0">
              <a:solidFill>
                <a:schemeClr val="accent1"/>
              </a:solidFill>
              <a:latin typeface="+mn-lt"/>
              <a:ea typeface="+mn-ea"/>
              <a:cs typeface="+mn-cs"/>
            </a:endParaRPr>
          </a:p>
          <a:p>
            <a:pPr rtl="0"/>
            <a:r>
              <a:rPr lang="en-US" sz="1000" b="0" i="0" u="none" strike="noStrike" kern="1200" baseline="0" dirty="0">
                <a:solidFill>
                  <a:schemeClr val="accent1"/>
                </a:solidFill>
                <a:latin typeface="+mn-lt"/>
                <a:ea typeface="+mn-ea"/>
                <a:cs typeface="+mn-cs"/>
                <a:hlinkClick r:id="rId7"/>
              </a:rPr>
              <a:t>@</a:t>
            </a:r>
            <a:r>
              <a:rPr lang="en-US" sz="1000" b="0" i="0" u="none" strike="noStrike" kern="1200" baseline="0" dirty="0" err="1">
                <a:solidFill>
                  <a:schemeClr val="accent1"/>
                </a:solidFill>
                <a:latin typeface="+mn-lt"/>
                <a:ea typeface="+mn-ea"/>
                <a:cs typeface="+mn-cs"/>
                <a:hlinkClick r:id="rId7"/>
              </a:rPr>
              <a:t>IntlOrgMontreal</a:t>
            </a:r>
            <a:endParaRPr lang="en-US" sz="1000" b="0" i="0" u="none" strike="noStrike" kern="1200" baseline="0" dirty="0">
              <a:solidFill>
                <a:schemeClr val="accent1"/>
              </a:solidFill>
              <a:latin typeface="+mn-lt"/>
              <a:ea typeface="+mn-ea"/>
              <a:cs typeface="+mn-cs"/>
            </a:endParaRPr>
          </a:p>
          <a:p>
            <a:pPr rtl="0"/>
            <a:r>
              <a:rPr lang="en-US" sz="1000" b="0" i="0" u="none" strike="noStrike" kern="1200" baseline="0" dirty="0">
                <a:solidFill>
                  <a:schemeClr val="accent1"/>
                </a:solidFill>
                <a:latin typeface="+mn-lt"/>
                <a:ea typeface="+mn-ea"/>
                <a:cs typeface="+mn-cs"/>
                <a:hlinkClick r:id="rId8"/>
              </a:rPr>
              <a:t>@</a:t>
            </a:r>
            <a:r>
              <a:rPr lang="en-US" sz="1000" b="0" i="0" u="none" strike="noStrike" kern="1200" baseline="0" dirty="0" err="1">
                <a:solidFill>
                  <a:schemeClr val="accent1"/>
                </a:solidFill>
                <a:latin typeface="+mn-lt"/>
                <a:ea typeface="+mn-ea"/>
                <a:cs typeface="+mn-cs"/>
                <a:hlinkClick r:id="rId8"/>
              </a:rPr>
              <a:t>talentmontreal</a:t>
            </a:r>
            <a:endParaRPr lang="en-US" sz="1000" b="0" i="0" u="none" strike="noStrike" kern="1200" baseline="0" dirty="0">
              <a:solidFill>
                <a:schemeClr val="accent1"/>
              </a:solidFill>
              <a:latin typeface="+mn-lt"/>
              <a:ea typeface="+mn-ea"/>
              <a:cs typeface="+mn-cs"/>
            </a:endParaRPr>
          </a:p>
          <a:p>
            <a:pPr rtl="0"/>
            <a:endParaRPr lang="fr-FR" sz="1000" baseline="0" dirty="0">
              <a:solidFill>
                <a:schemeClr val="accent1"/>
              </a:solidFill>
            </a:endParaRPr>
          </a:p>
        </p:txBody>
      </p:sp>
      <p:pic>
        <p:nvPicPr>
          <p:cNvPr id="11" name="Image 10"/>
          <p:cNvPicPr>
            <a:picLocks noChangeAspect="1"/>
          </p:cNvPicPr>
          <p:nvPr userDrawn="1"/>
        </p:nvPicPr>
        <p:blipFill>
          <a:blip r:embed="rId9"/>
          <a:stretch>
            <a:fillRect/>
          </a:stretch>
        </p:blipFill>
        <p:spPr>
          <a:xfrm>
            <a:off x="5168155" y="5149801"/>
            <a:ext cx="182880" cy="182880"/>
          </a:xfrm>
          <a:prstGeom prst="rect">
            <a:avLst/>
          </a:prstGeom>
        </p:spPr>
      </p:pic>
      <p:pic>
        <p:nvPicPr>
          <p:cNvPr id="12" name="Image 11"/>
          <p:cNvPicPr>
            <a:picLocks noChangeAspect="1"/>
          </p:cNvPicPr>
          <p:nvPr userDrawn="1"/>
        </p:nvPicPr>
        <p:blipFill>
          <a:blip r:embed="rId10"/>
          <a:stretch>
            <a:fillRect/>
          </a:stretch>
        </p:blipFill>
        <p:spPr>
          <a:xfrm>
            <a:off x="5168155" y="5759039"/>
            <a:ext cx="182880" cy="182880"/>
          </a:xfrm>
          <a:prstGeom prst="rect">
            <a:avLst/>
          </a:prstGeom>
        </p:spPr>
      </p:pic>
    </p:spTree>
    <p:extLst>
      <p:ext uri="{BB962C8B-B14F-4D97-AF65-F5344CB8AC3E}">
        <p14:creationId xmlns:p14="http://schemas.microsoft.com/office/powerpoint/2010/main" val="3322572781"/>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fr-CA"/>
          </a:p>
        </p:txBody>
      </p:sp>
      <p:sp>
        <p:nvSpPr>
          <p:cNvPr id="4" name="Espace réservé de la date 3"/>
          <p:cNvSpPr>
            <a:spLocks noGrp="1"/>
          </p:cNvSpPr>
          <p:nvPr>
            <p:ph type="dt" sz="half" idx="10"/>
          </p:nvPr>
        </p:nvSpPr>
        <p:spPr/>
        <p:txBody>
          <a:bodyPr/>
          <a:lstStyle/>
          <a:p>
            <a:fld id="{D171BF83-BE32-4CCB-BE21-F7681EC325BA}" type="datetimeFigureOut">
              <a:rPr lang="fr-FR" smtClean="0"/>
              <a:pPr/>
              <a:t>11/01/2018</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61158C1E-E633-4658-AB20-88600CD16AA7}" type="slidenum">
              <a:rPr lang="fr-CA" smtClean="0"/>
              <a:pPr/>
              <a:t>‹#›</a:t>
            </a:fld>
            <a:endParaRPr lang="fr-CA"/>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CA"/>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p>
            <a:fld id="{D171BF83-BE32-4CCB-BE21-F7681EC325BA}" type="datetimeFigureOut">
              <a:rPr lang="fr-FR" smtClean="0"/>
              <a:pPr/>
              <a:t>11/01/2018</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61158C1E-E633-4658-AB20-88600CD16AA7}" type="slidenum">
              <a:rPr lang="fr-CA" smtClean="0"/>
              <a:pPr/>
              <a:t>‹#›</a:t>
            </a:fld>
            <a:endParaRPr lang="fr-CA"/>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D171BF83-BE32-4CCB-BE21-F7681EC325BA}" type="datetimeFigureOut">
              <a:rPr lang="fr-FR" smtClean="0"/>
              <a:pPr/>
              <a:t>11/01/2018</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61158C1E-E633-4658-AB20-88600CD16AA7}" type="slidenum">
              <a:rPr lang="fr-CA" smtClean="0"/>
              <a:pPr/>
              <a:t>‹#›</a:t>
            </a:fld>
            <a:endParaRPr lang="fr-CA"/>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CA"/>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4"/>
          <p:cNvSpPr>
            <a:spLocks noGrp="1"/>
          </p:cNvSpPr>
          <p:nvPr>
            <p:ph type="dt" sz="half" idx="10"/>
          </p:nvPr>
        </p:nvSpPr>
        <p:spPr/>
        <p:txBody>
          <a:bodyPr/>
          <a:lstStyle/>
          <a:p>
            <a:fld id="{D171BF83-BE32-4CCB-BE21-F7681EC325BA}" type="datetimeFigureOut">
              <a:rPr lang="fr-FR" smtClean="0"/>
              <a:pPr/>
              <a:t>11/01/2018</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61158C1E-E633-4658-AB20-88600CD16AA7}" type="slidenum">
              <a:rPr lang="fr-CA" smtClean="0"/>
              <a:pPr/>
              <a:t>‹#›</a:t>
            </a:fld>
            <a:endParaRPr lang="fr-CA"/>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p:cNvSpPr>
            <a:spLocks noGrp="1"/>
          </p:cNvSpPr>
          <p:nvPr>
            <p:ph type="dt" sz="half" idx="10"/>
          </p:nvPr>
        </p:nvSpPr>
        <p:spPr/>
        <p:txBody>
          <a:bodyPr/>
          <a:lstStyle/>
          <a:p>
            <a:fld id="{D171BF83-BE32-4CCB-BE21-F7681EC325BA}" type="datetimeFigureOut">
              <a:rPr lang="fr-FR" smtClean="0"/>
              <a:pPr/>
              <a:t>11/01/2018</a:t>
            </a:fld>
            <a:endParaRPr lang="fr-CA"/>
          </a:p>
        </p:txBody>
      </p:sp>
      <p:sp>
        <p:nvSpPr>
          <p:cNvPr id="8" name="Espace réservé du pied de page 7"/>
          <p:cNvSpPr>
            <a:spLocks noGrp="1"/>
          </p:cNvSpPr>
          <p:nvPr>
            <p:ph type="ftr" sz="quarter" idx="11"/>
          </p:nvPr>
        </p:nvSpPr>
        <p:spPr/>
        <p:txBody>
          <a:bodyPr/>
          <a:lstStyle/>
          <a:p>
            <a:endParaRPr lang="fr-CA"/>
          </a:p>
        </p:txBody>
      </p:sp>
      <p:sp>
        <p:nvSpPr>
          <p:cNvPr id="9" name="Espace réservé du numéro de diapositive 8"/>
          <p:cNvSpPr>
            <a:spLocks noGrp="1"/>
          </p:cNvSpPr>
          <p:nvPr>
            <p:ph type="sldNum" sz="quarter" idx="12"/>
          </p:nvPr>
        </p:nvSpPr>
        <p:spPr/>
        <p:txBody>
          <a:bodyPr/>
          <a:lstStyle/>
          <a:p>
            <a:fld id="{61158C1E-E633-4658-AB20-88600CD16AA7}" type="slidenum">
              <a:rPr lang="fr-CA" smtClean="0"/>
              <a:pPr/>
              <a:t>‹#›</a:t>
            </a:fld>
            <a:endParaRPr lang="fr-CA"/>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CA"/>
          </a:p>
        </p:txBody>
      </p:sp>
      <p:sp>
        <p:nvSpPr>
          <p:cNvPr id="3" name="Espace réservé de la date 2"/>
          <p:cNvSpPr>
            <a:spLocks noGrp="1"/>
          </p:cNvSpPr>
          <p:nvPr>
            <p:ph type="dt" sz="half" idx="10"/>
          </p:nvPr>
        </p:nvSpPr>
        <p:spPr/>
        <p:txBody>
          <a:bodyPr/>
          <a:lstStyle/>
          <a:p>
            <a:fld id="{D171BF83-BE32-4CCB-BE21-F7681EC325BA}" type="datetimeFigureOut">
              <a:rPr lang="fr-FR" smtClean="0"/>
              <a:pPr/>
              <a:t>11/01/2018</a:t>
            </a:fld>
            <a:endParaRPr lang="fr-CA"/>
          </a:p>
        </p:txBody>
      </p:sp>
      <p:sp>
        <p:nvSpPr>
          <p:cNvPr id="4" name="Espace réservé du pied de page 3"/>
          <p:cNvSpPr>
            <a:spLocks noGrp="1"/>
          </p:cNvSpPr>
          <p:nvPr>
            <p:ph type="ftr" sz="quarter" idx="11"/>
          </p:nvPr>
        </p:nvSpPr>
        <p:spPr/>
        <p:txBody>
          <a:bodyPr/>
          <a:lstStyle/>
          <a:p>
            <a:endParaRPr lang="fr-CA"/>
          </a:p>
        </p:txBody>
      </p:sp>
      <p:sp>
        <p:nvSpPr>
          <p:cNvPr id="5" name="Espace réservé du numéro de diapositive 4"/>
          <p:cNvSpPr>
            <a:spLocks noGrp="1"/>
          </p:cNvSpPr>
          <p:nvPr>
            <p:ph type="sldNum" sz="quarter" idx="12"/>
          </p:nvPr>
        </p:nvSpPr>
        <p:spPr/>
        <p:txBody>
          <a:bodyPr/>
          <a:lstStyle/>
          <a:p>
            <a:fld id="{61158C1E-E633-4658-AB20-88600CD16AA7}" type="slidenum">
              <a:rPr lang="fr-CA" smtClean="0"/>
              <a:pPr/>
              <a:t>‹#›</a:t>
            </a:fld>
            <a:endParaRPr lang="fr-CA"/>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171BF83-BE32-4CCB-BE21-F7681EC325BA}" type="datetimeFigureOut">
              <a:rPr lang="fr-FR" smtClean="0"/>
              <a:pPr/>
              <a:t>11/01/2018</a:t>
            </a:fld>
            <a:endParaRPr lang="fr-CA"/>
          </a:p>
        </p:txBody>
      </p:sp>
      <p:sp>
        <p:nvSpPr>
          <p:cNvPr id="3" name="Espace réservé du pied de page 2"/>
          <p:cNvSpPr>
            <a:spLocks noGrp="1"/>
          </p:cNvSpPr>
          <p:nvPr>
            <p:ph type="ftr" sz="quarter" idx="11"/>
          </p:nvPr>
        </p:nvSpPr>
        <p:spPr/>
        <p:txBody>
          <a:bodyPr/>
          <a:lstStyle/>
          <a:p>
            <a:endParaRPr lang="fr-CA"/>
          </a:p>
        </p:txBody>
      </p:sp>
      <p:sp>
        <p:nvSpPr>
          <p:cNvPr id="4" name="Espace réservé du numéro de diapositive 3"/>
          <p:cNvSpPr>
            <a:spLocks noGrp="1"/>
          </p:cNvSpPr>
          <p:nvPr>
            <p:ph type="sldNum" sz="quarter" idx="12"/>
          </p:nvPr>
        </p:nvSpPr>
        <p:spPr/>
        <p:txBody>
          <a:bodyPr/>
          <a:lstStyle/>
          <a:p>
            <a:fld id="{61158C1E-E633-4658-AB20-88600CD16AA7}" type="slidenum">
              <a:rPr lang="fr-CA" smtClean="0"/>
              <a:pPr/>
              <a:t>‹#›</a:t>
            </a:fld>
            <a:endParaRPr lang="fr-CA"/>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D171BF83-BE32-4CCB-BE21-F7681EC325BA}" type="datetimeFigureOut">
              <a:rPr lang="fr-FR" smtClean="0"/>
              <a:pPr/>
              <a:t>11/01/2018</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61158C1E-E633-4658-AB20-88600CD16AA7}" type="slidenum">
              <a:rPr lang="fr-CA" smtClean="0"/>
              <a:pPr/>
              <a:t>‹#›</a:t>
            </a:fld>
            <a:endParaRPr lang="fr-CA"/>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D171BF83-BE32-4CCB-BE21-F7681EC325BA}" type="datetimeFigureOut">
              <a:rPr lang="fr-FR" smtClean="0"/>
              <a:pPr/>
              <a:t>11/01/2018</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61158C1E-E633-4658-AB20-88600CD16AA7}" type="slidenum">
              <a:rPr lang="fr-CA" smtClean="0"/>
              <a:pPr/>
              <a:t>‹#›</a:t>
            </a:fld>
            <a:endParaRPr lang="fr-CA"/>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p>
            <a:fld id="{D171BF83-BE32-4CCB-BE21-F7681EC325BA}" type="datetimeFigureOut">
              <a:rPr lang="fr-FR" smtClean="0"/>
              <a:pPr/>
              <a:t>11/01/2018</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61158C1E-E633-4658-AB20-88600CD16AA7}" type="slidenum">
              <a:rPr lang="fr-CA" smtClean="0"/>
              <a:pPr/>
              <a:t>‹#›</a:t>
            </a:fld>
            <a:endParaRPr lang="fr-CA"/>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endParaRPr lang="fr-CA"/>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p>
            <a:fld id="{D171BF83-BE32-4CCB-BE21-F7681EC325BA}" type="datetimeFigureOut">
              <a:rPr lang="fr-FR" smtClean="0"/>
              <a:pPr/>
              <a:t>11/01/2018</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61158C1E-E633-4658-AB20-88600CD16AA7}" type="slidenum">
              <a:rPr lang="fr-CA" smtClean="0"/>
              <a:pPr/>
              <a:t>‹#›</a:t>
            </a:fld>
            <a:endParaRPr lang="fr-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Image 8" descr="inter_v1.jpg"/>
          <p:cNvPicPr>
            <a:picLocks noChangeAspect="1"/>
          </p:cNvPicPr>
          <p:nvPr userDrawn="1"/>
        </p:nvPicPr>
        <p:blipFill>
          <a:blip r:embed="rId13"/>
          <a:stretch>
            <a:fillRect/>
          </a:stretch>
        </p:blipFill>
        <p:spPr>
          <a:xfrm>
            <a:off x="0" y="0"/>
            <a:ext cx="9144000" cy="6858000"/>
          </a:xfrm>
          <a:prstGeom prst="rect">
            <a:avLst/>
          </a:prstGeom>
        </p:spPr>
      </p:pic>
      <p:sp>
        <p:nvSpPr>
          <p:cNvPr id="2" name="Espace réservé du titre 1"/>
          <p:cNvSpPr>
            <a:spLocks noGrp="1"/>
          </p:cNvSpPr>
          <p:nvPr>
            <p:ph type="title"/>
          </p:nvPr>
        </p:nvSpPr>
        <p:spPr>
          <a:xfrm>
            <a:off x="1133474" y="230415"/>
            <a:ext cx="7680326" cy="1063095"/>
          </a:xfrm>
          <a:prstGeom prst="rect">
            <a:avLst/>
          </a:prstGeom>
        </p:spPr>
        <p:txBody>
          <a:bodyPr vert="horz" lIns="0" tIns="0" rIns="0" bIns="0" rtlCol="0" anchor="b" anchorCtr="0">
            <a:noAutofit/>
          </a:bodyPr>
          <a:lstStyle/>
          <a:p>
            <a:r>
              <a:rPr lang="fr-CA" dirty="0"/>
              <a:t>CLIQUEZ ET MODIFIEZ LE TITRE</a:t>
            </a:r>
            <a:endParaRPr lang="fr-FR" dirty="0"/>
          </a:p>
        </p:txBody>
      </p:sp>
      <p:sp>
        <p:nvSpPr>
          <p:cNvPr id="3" name="Espace réservé du texte 2"/>
          <p:cNvSpPr>
            <a:spLocks noGrp="1"/>
          </p:cNvSpPr>
          <p:nvPr>
            <p:ph type="body" idx="1"/>
          </p:nvPr>
        </p:nvSpPr>
        <p:spPr>
          <a:xfrm>
            <a:off x="1133474" y="1600200"/>
            <a:ext cx="7680326" cy="4525963"/>
          </a:xfrm>
          <a:prstGeom prst="rect">
            <a:avLst/>
          </a:prstGeom>
        </p:spPr>
        <p:txBody>
          <a:bodyPr vert="horz" lIns="0" tIns="0" rIns="0" bIns="0" rtlCol="0">
            <a:noAutofit/>
          </a:body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pic>
        <p:nvPicPr>
          <p:cNvPr id="8" name="Image 7" descr="Logo_MTLINTL_150dpi.pn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349067" y="6384379"/>
            <a:ext cx="1371600" cy="231504"/>
          </a:xfrm>
          <a:prstGeom prst="rect">
            <a:avLst/>
          </a:prstGeom>
        </p:spPr>
      </p:pic>
      <p:sp>
        <p:nvSpPr>
          <p:cNvPr id="4" name="Rectangle 3"/>
          <p:cNvSpPr/>
          <p:nvPr userDrawn="1"/>
        </p:nvSpPr>
        <p:spPr>
          <a:xfrm>
            <a:off x="389464" y="0"/>
            <a:ext cx="380997" cy="1374017"/>
          </a:xfrm>
          <a:prstGeom prst="rect">
            <a:avLst/>
          </a:prstGeom>
          <a:solidFill>
            <a:schemeClr val="accent2">
              <a:alpha val="6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6" name="Espace réservé du numéro de diapositive 5"/>
          <p:cNvSpPr>
            <a:spLocks noGrp="1"/>
          </p:cNvSpPr>
          <p:nvPr>
            <p:ph type="sldNum" sz="quarter" idx="4"/>
          </p:nvPr>
        </p:nvSpPr>
        <p:spPr>
          <a:xfrm>
            <a:off x="347136" y="985009"/>
            <a:ext cx="457194" cy="365125"/>
          </a:xfrm>
          <a:prstGeom prst="rect">
            <a:avLst/>
          </a:prstGeom>
        </p:spPr>
        <p:txBody>
          <a:bodyPr vert="horz" lIns="91440" tIns="45720" rIns="91440" bIns="45720" rtlCol="0" anchor="ctr"/>
          <a:lstStyle>
            <a:lvl1pPr algn="ctr">
              <a:defRPr sz="1200">
                <a:solidFill>
                  <a:schemeClr val="tx2"/>
                </a:solidFill>
              </a:defRPr>
            </a:lvl1pPr>
          </a:lstStyle>
          <a:p>
            <a:fld id="{B7CCD2B4-99E9-D948-A3A8-62D945B078FA}" type="slidenum">
              <a:rPr lang="fr-FR" smtClean="0"/>
              <a:pPr/>
              <a:t>‹#›</a:t>
            </a:fld>
            <a:endParaRPr lang="fr-FR" dirty="0"/>
          </a:p>
        </p:txBody>
      </p:sp>
      <p:sp>
        <p:nvSpPr>
          <p:cNvPr id="5" name="ZoneTexte 4"/>
          <p:cNvSpPr txBox="1"/>
          <p:nvPr userDrawn="1"/>
        </p:nvSpPr>
        <p:spPr>
          <a:xfrm rot="16200000">
            <a:off x="-1770588" y="3774698"/>
            <a:ext cx="4673295" cy="215445"/>
          </a:xfrm>
          <a:prstGeom prst="rect">
            <a:avLst/>
          </a:prstGeom>
          <a:noFill/>
        </p:spPr>
        <p:txBody>
          <a:bodyPr wrap="square" rtlCol="0">
            <a:spAutoFit/>
          </a:bodyPr>
          <a:lstStyle/>
          <a:p>
            <a:pPr algn="r"/>
            <a:r>
              <a:rPr lang="fr-FR" sz="800" b="1" dirty="0">
                <a:solidFill>
                  <a:schemeClr val="tx2"/>
                </a:solidFill>
              </a:rPr>
              <a:t>SECTEUR</a:t>
            </a:r>
            <a:r>
              <a:rPr lang="fr-FR" sz="800" b="1" baseline="0" dirty="0">
                <a:solidFill>
                  <a:schemeClr val="tx2"/>
                </a:solidFill>
              </a:rPr>
              <a:t>  |  </a:t>
            </a:r>
            <a:r>
              <a:rPr lang="fr-FR" sz="800" baseline="0" dirty="0">
                <a:solidFill>
                  <a:schemeClr val="tx2"/>
                </a:solidFill>
              </a:rPr>
              <a:t>TECHNOLOGIES MÉDICALES</a:t>
            </a:r>
            <a:endParaRPr lang="fr-FR" sz="800" dirty="0">
              <a:solidFill>
                <a:schemeClr val="tx2"/>
              </a:solidFill>
            </a:endParaRPr>
          </a:p>
        </p:txBody>
      </p:sp>
    </p:spTree>
    <p:extLst>
      <p:ext uri="{BB962C8B-B14F-4D97-AF65-F5344CB8AC3E}">
        <p14:creationId xmlns:p14="http://schemas.microsoft.com/office/powerpoint/2010/main" val="2015969177"/>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0" r:id="rId3"/>
    <p:sldLayoutId id="2147483652" r:id="rId4"/>
    <p:sldLayoutId id="2147483661" r:id="rId5"/>
    <p:sldLayoutId id="2147483658" r:id="rId6"/>
    <p:sldLayoutId id="2147483659" r:id="rId7"/>
    <p:sldLayoutId id="2147483664" r:id="rId8"/>
    <p:sldLayoutId id="2147483665" r:id="rId9"/>
    <p:sldLayoutId id="2147483666" r:id="rId10"/>
    <p:sldLayoutId id="2147483663" r:id="rId11"/>
  </p:sldLayoutIdLst>
  <p:transition spd="slow">
    <p:fade/>
  </p:transition>
  <p:hf hdr="0" ftr="0" dt="0"/>
  <p:txStyles>
    <p:titleStyle>
      <a:lvl1pPr algn="l" defTabSz="457200" rtl="0" eaLnBrk="1" latinLnBrk="0" hangingPunct="1">
        <a:lnSpc>
          <a:spcPct val="85000"/>
        </a:lnSpc>
        <a:spcBef>
          <a:spcPct val="0"/>
        </a:spcBef>
        <a:buNone/>
        <a:defRPr sz="2400" kern="1200" cap="all">
          <a:solidFill>
            <a:schemeClr val="accent1"/>
          </a:solidFill>
          <a:latin typeface="+mj-lt"/>
          <a:ea typeface="+mj-ea"/>
          <a:cs typeface="+mj-cs"/>
        </a:defRPr>
      </a:lvl1pPr>
    </p:titleStyle>
    <p:bodyStyle>
      <a:lvl1pPr marL="0" indent="0" algn="l" defTabSz="457200" rtl="0" eaLnBrk="1" latinLnBrk="0" hangingPunct="1">
        <a:lnSpc>
          <a:spcPct val="95000"/>
        </a:lnSpc>
        <a:spcBef>
          <a:spcPts val="1200"/>
        </a:spcBef>
        <a:spcAft>
          <a:spcPts val="0"/>
        </a:spcAft>
        <a:buFont typeface="Arial"/>
        <a:buNone/>
        <a:defRPr sz="1400" b="1" kern="1200" cap="none">
          <a:solidFill>
            <a:schemeClr val="tx2"/>
          </a:solidFill>
          <a:latin typeface="+mn-lt"/>
          <a:ea typeface="+mn-ea"/>
          <a:cs typeface="+mn-cs"/>
        </a:defRPr>
      </a:lvl1pPr>
      <a:lvl2pPr marL="0" indent="0" algn="l" defTabSz="457200" rtl="0" eaLnBrk="1" latinLnBrk="0" hangingPunct="1">
        <a:lnSpc>
          <a:spcPct val="95000"/>
        </a:lnSpc>
        <a:spcBef>
          <a:spcPts val="800"/>
        </a:spcBef>
        <a:buClr>
          <a:schemeClr val="accent6"/>
        </a:buClr>
        <a:buSzPct val="80000"/>
        <a:buFont typeface="Lucida Grande"/>
        <a:buNone/>
        <a:tabLst>
          <a:tab pos="1371600" algn="l"/>
        </a:tabLst>
        <a:defRPr sz="1400" kern="1200">
          <a:solidFill>
            <a:schemeClr val="accent3">
              <a:lumMod val="75000"/>
            </a:schemeClr>
          </a:solidFill>
          <a:latin typeface="+mn-lt"/>
          <a:ea typeface="+mn-ea"/>
          <a:cs typeface="+mn-cs"/>
        </a:defRPr>
      </a:lvl2pPr>
      <a:lvl3pPr marL="228600" indent="-228600" algn="l" defTabSz="457200" rtl="0" eaLnBrk="1" latinLnBrk="0" hangingPunct="1">
        <a:lnSpc>
          <a:spcPct val="95000"/>
        </a:lnSpc>
        <a:spcBef>
          <a:spcPts val="600"/>
        </a:spcBef>
        <a:buClr>
          <a:schemeClr val="accent1"/>
        </a:buClr>
        <a:buSzPct val="80000"/>
        <a:buFont typeface="Lucida Grande"/>
        <a:buChar char="●"/>
        <a:tabLst>
          <a:tab pos="1371600" algn="l"/>
        </a:tabLst>
        <a:defRPr sz="1400" kern="1200">
          <a:solidFill>
            <a:schemeClr val="accent3">
              <a:lumMod val="75000"/>
            </a:schemeClr>
          </a:solidFill>
          <a:latin typeface="+mn-lt"/>
          <a:ea typeface="+mn-ea"/>
          <a:cs typeface="+mn-cs"/>
        </a:defRPr>
      </a:lvl3pPr>
      <a:lvl4pPr marL="457200" indent="-228600" algn="l" defTabSz="457200" rtl="0" eaLnBrk="1" latinLnBrk="0" hangingPunct="1">
        <a:lnSpc>
          <a:spcPct val="95000"/>
        </a:lnSpc>
        <a:spcBef>
          <a:spcPts val="600"/>
        </a:spcBef>
        <a:buClr>
          <a:schemeClr val="tx2"/>
        </a:buClr>
        <a:buSzPct val="80000"/>
        <a:buFont typeface="Wingdings" charset="2"/>
        <a:buChar char="§"/>
        <a:tabLst>
          <a:tab pos="1371600" algn="l"/>
        </a:tabLst>
        <a:defRPr sz="1400" kern="1200">
          <a:solidFill>
            <a:schemeClr val="accent3">
              <a:lumMod val="75000"/>
            </a:schemeClr>
          </a:solidFill>
          <a:latin typeface="+mn-lt"/>
          <a:ea typeface="+mn-ea"/>
          <a:cs typeface="+mn-cs"/>
        </a:defRPr>
      </a:lvl4pPr>
      <a:lvl5pPr marL="0" indent="0" algn="l" defTabSz="457200" rtl="0" eaLnBrk="1" latinLnBrk="0" hangingPunct="1">
        <a:lnSpc>
          <a:spcPct val="95000"/>
        </a:lnSpc>
        <a:spcBef>
          <a:spcPts val="1800"/>
        </a:spcBef>
        <a:spcAft>
          <a:spcPts val="200"/>
        </a:spcAft>
        <a:buClr>
          <a:schemeClr val="accent6"/>
        </a:buClr>
        <a:buSzPct val="80000"/>
        <a:buFont typeface="Lucida Grande"/>
        <a:buNone/>
        <a:tabLst/>
        <a:defRPr sz="1600" b="1" kern="1200" cap="all">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endParaRPr lang="fr-CA"/>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71BF83-BE32-4CCB-BE21-F7681EC325BA}" type="datetimeFigureOut">
              <a:rPr lang="fr-FR" smtClean="0"/>
              <a:pPr/>
              <a:t>11/01/2018</a:t>
            </a:fld>
            <a:endParaRPr lang="fr-CA"/>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158C1E-E633-4658-AB20-88600CD16AA7}" type="slidenum">
              <a:rPr lang="fr-CA" smtClean="0"/>
              <a:pPr/>
              <a:t>‹#›</a:t>
            </a:fld>
            <a:endParaRPr lang="fr-CA"/>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comments" Target="../comments/commen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notesSlide" Target="../notesSlides/notesSlide2.xml"/><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tags" Target="../tags/tag8.xml"/><Relationship Id="rId7" Type="http://schemas.openxmlformats.org/officeDocument/2006/relationships/comments" Target="../comments/comment2.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notesSlide" Target="../notesSlides/notesSlide3.xml"/><Relationship Id="rId5" Type="http://schemas.openxmlformats.org/officeDocument/2006/relationships/slideLayout" Target="../slideLayouts/slideLayout3.xml"/><Relationship Id="rId4" Type="http://schemas.openxmlformats.org/officeDocument/2006/relationships/tags" Target="../tags/tag9.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5.xml.rels><?xml version="1.0" encoding="UTF-8" standalone="yes"?>
<Relationships xmlns="http://schemas.openxmlformats.org/package/2006/relationships"><Relationship Id="rId8" Type="http://schemas.openxmlformats.org/officeDocument/2006/relationships/comments" Target="../comments/comment3.xml"/><Relationship Id="rId3" Type="http://schemas.openxmlformats.org/officeDocument/2006/relationships/tags" Target="../tags/tag13.xml"/><Relationship Id="rId7" Type="http://schemas.openxmlformats.org/officeDocument/2006/relationships/notesSlide" Target="../notesSlides/notesSlide5.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slideLayout" Target="../slideLayouts/slideLayout4.xml"/><Relationship Id="rId5" Type="http://schemas.openxmlformats.org/officeDocument/2006/relationships/tags" Target="../tags/tag15.xml"/><Relationship Id="rId4" Type="http://schemas.openxmlformats.org/officeDocument/2006/relationships/tags" Target="../tags/tag14.xml"/></Relationships>
</file>

<file path=ppt/slides/_rels/slide6.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notesSlide" Target="../notesSlides/notesSlide6.xml"/><Relationship Id="rId5" Type="http://schemas.openxmlformats.org/officeDocument/2006/relationships/slideLayout" Target="../slideLayouts/slideLayout5.xml"/><Relationship Id="rId4" Type="http://schemas.openxmlformats.org/officeDocument/2006/relationships/tags" Target="../tags/tag19.xml"/></Relationships>
</file>

<file path=ppt/slides/_rels/slide7.xml.rels><?xml version="1.0" encoding="UTF-8" standalone="yes"?>
<Relationships xmlns="http://schemas.openxmlformats.org/package/2006/relationships"><Relationship Id="rId8" Type="http://schemas.openxmlformats.org/officeDocument/2006/relationships/hyperlink" Target="http://www.montreal-invivo.com/web/la-grappe/cartographie" TargetMode="External"/><Relationship Id="rId3" Type="http://schemas.openxmlformats.org/officeDocument/2006/relationships/tags" Target="../tags/tag22.xml"/><Relationship Id="rId7" Type="http://schemas.openxmlformats.org/officeDocument/2006/relationships/notesSlide" Target="../notesSlides/notesSlide7.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slideLayout" Target="../slideLayouts/slideLayout5.xml"/><Relationship Id="rId5" Type="http://schemas.openxmlformats.org/officeDocument/2006/relationships/tags" Target="../tags/tag24.xml"/><Relationship Id="rId4" Type="http://schemas.openxmlformats.org/officeDocument/2006/relationships/tags" Target="../tags/tag23.xml"/></Relationships>
</file>

<file path=ppt/slides/_rels/slide8.xml.rels><?xml version="1.0" encoding="UTF-8" standalone="yes"?>
<Relationships xmlns="http://schemas.openxmlformats.org/package/2006/relationships"><Relationship Id="rId8" Type="http://schemas.openxmlformats.org/officeDocument/2006/relationships/hyperlink" Target="http://www.montrealinternational.com/sciences-de-la-vie/" TargetMode="External"/><Relationship Id="rId3" Type="http://schemas.openxmlformats.org/officeDocument/2006/relationships/tags" Target="../tags/tag27.xml"/><Relationship Id="rId7" Type="http://schemas.openxmlformats.org/officeDocument/2006/relationships/notesSlide" Target="../notesSlides/notesSlide8.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slideLayout" Target="../slideLayouts/slideLayout5.xml"/><Relationship Id="rId11" Type="http://schemas.openxmlformats.org/officeDocument/2006/relationships/comments" Target="../comments/comment4.xml"/><Relationship Id="rId5" Type="http://schemas.openxmlformats.org/officeDocument/2006/relationships/tags" Target="../tags/tag29.xml"/><Relationship Id="rId10" Type="http://schemas.openxmlformats.org/officeDocument/2006/relationships/hyperlink" Target="http://www.montrealinternational.com/innovation-technologies-de-linformation-et-des-communications/" TargetMode="External"/><Relationship Id="rId4" Type="http://schemas.openxmlformats.org/officeDocument/2006/relationships/tags" Target="../tags/tag28.xml"/><Relationship Id="rId9" Type="http://schemas.openxmlformats.org/officeDocument/2006/relationships/hyperlink" Target="http://www.montrealinternational.com/technologies-de-linformation-et-des-communications/" TargetMode="External"/></Relationships>
</file>

<file path=ppt/slides/_rels/slide9.xml.rels><?xml version="1.0" encoding="UTF-8" standalone="yes"?>
<Relationships xmlns="http://schemas.openxmlformats.org/package/2006/relationships"><Relationship Id="rId3" Type="http://schemas.openxmlformats.org/officeDocument/2006/relationships/tags" Target="../tags/tag32.xml"/><Relationship Id="rId7" Type="http://schemas.openxmlformats.org/officeDocument/2006/relationships/hyperlink" Target="http://www.mtlunescodesign.com/" TargetMode="Externa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notesSlide" Target="../notesSlides/notesSlide9.xml"/><Relationship Id="rId5" Type="http://schemas.openxmlformats.org/officeDocument/2006/relationships/slideLayout" Target="../slideLayouts/slideLayout3.xml"/><Relationship Id="rId4" Type="http://schemas.openxmlformats.org/officeDocument/2006/relationships/tags" Target="../tags/tag33.xml"/></Relationships>
</file>

<file path=ppt/slides/_rels/slide10.xml.rels><?xml version="1.0" encoding="UTF-8" standalone="yes"?>
<Relationships xmlns="http://schemas.openxmlformats.org/package/2006/relationships"><Relationship Id="rId3" Type="http://schemas.openxmlformats.org/officeDocument/2006/relationships/tags" Target="../tags/tag36.xml"/><Relationship Id="rId7" Type="http://schemas.openxmlformats.org/officeDocument/2006/relationships/hyperlink" Target="http://www.montreal-invivo.com/web/" TargetMode="Externa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notesSlide" Target="../notesSlides/notesSlide10.xml"/><Relationship Id="rId5" Type="http://schemas.openxmlformats.org/officeDocument/2006/relationships/slideLayout" Target="../slideLayouts/slideLayout3.xml"/><Relationship Id="rId4" Type="http://schemas.openxmlformats.org/officeDocument/2006/relationships/tags" Target="../tags/tag37.xml"/></Relationships>
</file>

<file path=ppt/slides/_rels/slide11.xml.rels><?xml version="1.0" encoding="UTF-8" standalone="yes"?>
<Relationships xmlns="http://schemas.openxmlformats.org/package/2006/relationships"><Relationship Id="rId3" Type="http://schemas.openxmlformats.org/officeDocument/2006/relationships/tags" Target="../tags/tag40.xml"/><Relationship Id="rId7" Type="http://schemas.openxmlformats.org/officeDocument/2006/relationships/hyperlink" Target="http://www.montreal-invivo.com/web/" TargetMode="Externa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notesSlide" Target="../notesSlides/notesSlide11.xml"/><Relationship Id="rId5" Type="http://schemas.openxmlformats.org/officeDocument/2006/relationships/slideLayout" Target="../slideLayouts/slideLayout3.xml"/><Relationship Id="rId4" Type="http://schemas.openxmlformats.org/officeDocument/2006/relationships/tags" Target="../tags/tag41.xml"/></Relationships>
</file>

<file path=ppt/slides/_rels/slide12.xml.rels><?xml version="1.0" encoding="UTF-8" standalone="yes"?>
<Relationships xmlns="http://schemas.openxmlformats.org/package/2006/relationships"><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hyperlink" Target="http://www.medec.org/fr" TargetMode="External"/><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notesSlide" Target="../notesSlides/notesSlide13.xml"/><Relationship Id="rId5" Type="http://schemas.openxmlformats.org/officeDocument/2006/relationships/slideLayout" Target="../slideLayouts/slideLayout3.xml"/><Relationship Id="rId4" Type="http://schemas.openxmlformats.org/officeDocument/2006/relationships/tags" Target="../tags/tag48.xml"/></Relationships>
</file>

<file path=ppt/slides/_rels/slide14.xml.rels><?xml version="1.0" encoding="UTF-8" standalone="yes"?>
<Relationships xmlns="http://schemas.openxmlformats.org/package/2006/relationships"><Relationship Id="rId8" Type="http://schemas.openxmlformats.org/officeDocument/2006/relationships/hyperlink" Target="http://www.groupes.polymtl.ca/grstb/" TargetMode="External"/><Relationship Id="rId3" Type="http://schemas.openxmlformats.org/officeDocument/2006/relationships/tags" Target="../tags/tag51.xml"/><Relationship Id="rId7" Type="http://schemas.openxmlformats.org/officeDocument/2006/relationships/hyperlink" Target="http://www.igb.umontreal.ca/igb/index.html" TargetMode="Externa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notesSlide" Target="../notesSlides/notesSlide14.xml"/><Relationship Id="rId5" Type="http://schemas.openxmlformats.org/officeDocument/2006/relationships/slideLayout" Target="../slideLayouts/slideLayout5.xml"/><Relationship Id="rId4" Type="http://schemas.openxmlformats.org/officeDocument/2006/relationships/tags" Target="../tags/tag52.xml"/><Relationship Id="rId9" Type="http://schemas.openxmlformats.org/officeDocument/2006/relationships/hyperlink" Target="http://www.mcgill.ca/bme/"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oor.concordia.ca/" TargetMode="External"/><Relationship Id="rId3" Type="http://schemas.openxmlformats.org/officeDocument/2006/relationships/tags" Target="../tags/tag55.xml"/><Relationship Id="rId7" Type="http://schemas.openxmlformats.org/officeDocument/2006/relationships/hyperlink" Target="http://www.etsmtl.ca/Recherche/Secteurs-d-affaires/Technologies-de-la-sante" TargetMode="Externa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notesSlide" Target="../notesSlides/notesSlide15.xml"/><Relationship Id="rId5" Type="http://schemas.openxmlformats.org/officeDocument/2006/relationships/slideLayout" Target="../slideLayouts/slideLayout5.xml"/><Relationship Id="rId4" Type="http://schemas.openxmlformats.org/officeDocument/2006/relationships/tags" Target="../tags/tag56.xml"/><Relationship Id="rId9" Type="http://schemas.openxmlformats.org/officeDocument/2006/relationships/hyperlink" Target="http://performcentre.concordia.ca/fr/"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www.cqib.org/" TargetMode="External"/><Relationship Id="rId3" Type="http://schemas.openxmlformats.org/officeDocument/2006/relationships/tags" Target="../tags/tag59.xml"/><Relationship Id="rId7" Type="http://schemas.openxmlformats.org/officeDocument/2006/relationships/hyperlink" Target="http://www.ctssante.com/" TargetMode="External"/><Relationship Id="rId12" Type="http://schemas.openxmlformats.org/officeDocument/2006/relationships/comments" Target="../comments/comment5.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notesSlide" Target="../notesSlides/notesSlide16.xml"/><Relationship Id="rId11" Type="http://schemas.openxmlformats.org/officeDocument/2006/relationships/hyperlink" Target="http://www.ceim.org/" TargetMode="External"/><Relationship Id="rId5" Type="http://schemas.openxmlformats.org/officeDocument/2006/relationships/slideLayout" Target="../slideLayouts/slideLayout5.xml"/><Relationship Id="rId10" Type="http://schemas.openxmlformats.org/officeDocument/2006/relationships/hyperlink" Target="http://www.etsmtl.ca/services/Centech/accueil" TargetMode="External"/><Relationship Id="rId4" Type="http://schemas.openxmlformats.org/officeDocument/2006/relationships/tags" Target="../tags/tag60.xml"/><Relationship Id="rId9" Type="http://schemas.openxmlformats.org/officeDocument/2006/relationships/hyperlink" Target="http://www.nrc-cnrc.gc.ca/"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www.univalor.ca/" TargetMode="External"/><Relationship Id="rId3" Type="http://schemas.openxmlformats.org/officeDocument/2006/relationships/tags" Target="../tags/tag63.xml"/><Relationship Id="rId7" Type="http://schemas.openxmlformats.org/officeDocument/2006/relationships/slide" Target="slide27.xml"/><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notesSlide" Target="../notesSlides/notesSlide17.xml"/><Relationship Id="rId5" Type="http://schemas.openxmlformats.org/officeDocument/2006/relationships/slideLayout" Target="../slideLayouts/slideLayout5.xml"/><Relationship Id="rId10" Type="http://schemas.openxmlformats.org/officeDocument/2006/relationships/hyperlink" Target="http://www.msbiv.ca/fr/" TargetMode="External"/><Relationship Id="rId4" Type="http://schemas.openxmlformats.org/officeDocument/2006/relationships/tags" Target="../tags/tag64.xml"/><Relationship Id="rId9" Type="http://schemas.openxmlformats.org/officeDocument/2006/relationships/hyperlink" Target="http://www.gestionvaleo.com/fr/"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www.cctt-optech.ca/" TargetMode="External"/><Relationship Id="rId3" Type="http://schemas.openxmlformats.org/officeDocument/2006/relationships/tags" Target="../tags/tag67.xml"/><Relationship Id="rId7" Type="http://schemas.openxmlformats.org/officeDocument/2006/relationships/hyperlink" Target="http://www.iilm.ca/" TargetMode="External"/><Relationship Id="rId2" Type="http://schemas.openxmlformats.org/officeDocument/2006/relationships/tags" Target="../tags/tag66.xml"/><Relationship Id="rId1" Type="http://schemas.openxmlformats.org/officeDocument/2006/relationships/tags" Target="../tags/tag65.xml"/><Relationship Id="rId6" Type="http://schemas.openxmlformats.org/officeDocument/2006/relationships/hyperlink" Target="http://www.cimeq.qc.ca/" TargetMode="External"/><Relationship Id="rId5" Type="http://schemas.openxmlformats.org/officeDocument/2006/relationships/notesSlide" Target="../notesSlides/notesSlide18.xml"/><Relationship Id="rId10" Type="http://schemas.openxmlformats.org/officeDocument/2006/relationships/comments" Target="../comments/comment6.xml"/><Relationship Id="rId4" Type="http://schemas.openxmlformats.org/officeDocument/2006/relationships/slideLayout" Target="../slideLayouts/slideLayout3.xml"/><Relationship Id="rId9" Type="http://schemas.openxmlformats.org/officeDocument/2006/relationships/hyperlink" Target="http://www.vestechpro.com/"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www.investquebec.com/documents/fr/publications/FiscaliteQC2013_fr.pdf" TargetMode="External"/><Relationship Id="rId3" Type="http://schemas.openxmlformats.org/officeDocument/2006/relationships/tags" Target="../tags/tag70.xml"/><Relationship Id="rId7" Type="http://schemas.openxmlformats.org/officeDocument/2006/relationships/hyperlink" Target="http://www.medteq.ca/" TargetMode="Externa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notesSlide" Target="../notesSlides/notesSlide19.xml"/><Relationship Id="rId5" Type="http://schemas.openxmlformats.org/officeDocument/2006/relationships/slideLayout" Target="../slideLayouts/slideLayout3.xml"/><Relationship Id="rId4" Type="http://schemas.openxmlformats.org/officeDocument/2006/relationships/tags" Target="../tags/tag71.xml"/></Relationships>
</file>

<file path=ppt/slides/_rels/slide20.xml.rels><?xml version="1.0" encoding="UTF-8" standalone="yes"?>
<Relationships xmlns="http://schemas.openxmlformats.org/package/2006/relationships"><Relationship Id="rId8" Type="http://schemas.openxmlformats.org/officeDocument/2006/relationships/hyperlink" Target="http://www.montreal-invivo.com" TargetMode="External"/><Relationship Id="rId3" Type="http://schemas.openxmlformats.org/officeDocument/2006/relationships/tags" Target="../tags/tag74.xml"/><Relationship Id="rId7" Type="http://schemas.openxmlformats.org/officeDocument/2006/relationships/hyperlink" Target="http://reseaucapital.com/" TargetMode="Externa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notesSlide" Target="../notesSlides/notesSlide20.xml"/><Relationship Id="rId5" Type="http://schemas.openxmlformats.org/officeDocument/2006/relationships/slideLayout" Target="../slideLayouts/slideLayout3.xml"/><Relationship Id="rId10" Type="http://schemas.openxmlformats.org/officeDocument/2006/relationships/hyperlink" Target="http://www.bdc.ca/FR/solutions/capital_risque/salle_nouvelles/Pages/default.aspx" TargetMode="External"/><Relationship Id="rId4" Type="http://schemas.openxmlformats.org/officeDocument/2006/relationships/tags" Target="../tags/tag75.xml"/><Relationship Id="rId9" Type="http://schemas.openxmlformats.org/officeDocument/2006/relationships/hyperlink" Target="http://reseaucapital.com/nouvelles.php" TargetMode="External"/></Relationships>
</file>

<file path=ppt/slides/_rels/slide21.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tags" Target="../tags/tag78.xml"/><Relationship Id="rId7" Type="http://schemas.openxmlformats.org/officeDocument/2006/relationships/notesSlide" Target="../notesSlides/notesSlide21.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slideLayout" Target="../slideLayouts/slideLayout3.xml"/><Relationship Id="rId5" Type="http://schemas.openxmlformats.org/officeDocument/2006/relationships/tags" Target="../tags/tag80.xml"/><Relationship Id="rId4" Type="http://schemas.openxmlformats.org/officeDocument/2006/relationships/tags" Target="../tags/tag79.xml"/></Relationships>
</file>

<file path=ppt/slides/_rels/slide22.xml.rels><?xml version="1.0" encoding="UTF-8" standalone="yes"?>
<Relationships xmlns="http://schemas.openxmlformats.org/package/2006/relationships"><Relationship Id="rId3" Type="http://schemas.openxmlformats.org/officeDocument/2006/relationships/tags" Target="../tags/tag83.xml"/><Relationship Id="rId7" Type="http://schemas.openxmlformats.org/officeDocument/2006/relationships/notesSlide" Target="../notesSlides/notesSlide22.xml"/><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slideLayout" Target="../slideLayouts/slideLayout4.xml"/><Relationship Id="rId5" Type="http://schemas.openxmlformats.org/officeDocument/2006/relationships/tags" Target="../tags/tag85.xml"/><Relationship Id="rId4" Type="http://schemas.openxmlformats.org/officeDocument/2006/relationships/tags" Target="../tags/tag84.xml"/></Relationships>
</file>

<file path=ppt/slides/_rels/slide23.xml.rels><?xml version="1.0" encoding="UTF-8" standalone="yes"?>
<Relationships xmlns="http://schemas.openxmlformats.org/package/2006/relationships"><Relationship Id="rId3" Type="http://schemas.openxmlformats.org/officeDocument/2006/relationships/tags" Target="../tags/tag88.xml"/><Relationship Id="rId7" Type="http://schemas.openxmlformats.org/officeDocument/2006/relationships/comments" Target="../comments/comment7.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notesSlide" Target="../notesSlides/notesSlide23.xml"/><Relationship Id="rId5" Type="http://schemas.openxmlformats.org/officeDocument/2006/relationships/slideLayout" Target="../slideLayouts/slideLayout4.xml"/><Relationship Id="rId4" Type="http://schemas.openxmlformats.org/officeDocument/2006/relationships/tags" Target="../tags/tag89.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tags" Target="../tags/tag90.xml"/></Relationships>
</file>

<file path=ppt/slides/_rels/slide25.xml.rels><?xml version="1.0" encoding="UTF-8" standalone="yes"?>
<Relationships xmlns="http://schemas.openxmlformats.org/package/2006/relationships"><Relationship Id="rId8" Type="http://schemas.openxmlformats.org/officeDocument/2006/relationships/tags" Target="../tags/tag98.xml"/><Relationship Id="rId13" Type="http://schemas.openxmlformats.org/officeDocument/2006/relationships/image" Target="../media/image7.emf"/><Relationship Id="rId18" Type="http://schemas.openxmlformats.org/officeDocument/2006/relationships/image" Target="../media/image12.emf"/><Relationship Id="rId3" Type="http://schemas.openxmlformats.org/officeDocument/2006/relationships/tags" Target="../tags/tag93.xml"/><Relationship Id="rId7" Type="http://schemas.openxmlformats.org/officeDocument/2006/relationships/tags" Target="../tags/tag97.xml"/><Relationship Id="rId12" Type="http://schemas.openxmlformats.org/officeDocument/2006/relationships/notesSlide" Target="../notesSlides/notesSlide25.xml"/><Relationship Id="rId17" Type="http://schemas.openxmlformats.org/officeDocument/2006/relationships/image" Target="../media/image11.emf"/><Relationship Id="rId2" Type="http://schemas.openxmlformats.org/officeDocument/2006/relationships/tags" Target="../tags/tag92.xml"/><Relationship Id="rId16" Type="http://schemas.openxmlformats.org/officeDocument/2006/relationships/image" Target="../media/image10.emf"/><Relationship Id="rId1" Type="http://schemas.openxmlformats.org/officeDocument/2006/relationships/tags" Target="../tags/tag91.xml"/><Relationship Id="rId6" Type="http://schemas.openxmlformats.org/officeDocument/2006/relationships/tags" Target="../tags/tag96.xml"/><Relationship Id="rId11" Type="http://schemas.openxmlformats.org/officeDocument/2006/relationships/slideLayout" Target="../slideLayouts/slideLayout4.xml"/><Relationship Id="rId5" Type="http://schemas.openxmlformats.org/officeDocument/2006/relationships/tags" Target="../tags/tag95.xml"/><Relationship Id="rId15" Type="http://schemas.openxmlformats.org/officeDocument/2006/relationships/image" Target="../media/image9.emf"/><Relationship Id="rId10" Type="http://schemas.openxmlformats.org/officeDocument/2006/relationships/tags" Target="../tags/tag100.xml"/><Relationship Id="rId4" Type="http://schemas.openxmlformats.org/officeDocument/2006/relationships/tags" Target="../tags/tag94.xml"/><Relationship Id="rId9" Type="http://schemas.openxmlformats.org/officeDocument/2006/relationships/tags" Target="../tags/tag99.xml"/><Relationship Id="rId14" Type="http://schemas.openxmlformats.org/officeDocument/2006/relationships/image" Target="../media/image8.emf"/></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102.xml"/><Relationship Id="rId1" Type="http://schemas.openxmlformats.org/officeDocument/2006/relationships/tags" Target="../tags/tag101.xml"/><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8.xml"/><Relationship Id="rId1" Type="http://schemas.openxmlformats.org/officeDocument/2006/relationships/tags" Target="../tags/tag103.xml"/></Relationships>
</file>

<file path=ppt/slides/_rels/slide28.xml.rels><?xml version="1.0" encoding="UTF-8" standalone="yes"?>
<Relationships xmlns="http://schemas.openxmlformats.org/package/2006/relationships"><Relationship Id="rId3" Type="http://schemas.openxmlformats.org/officeDocument/2006/relationships/tags" Target="../tags/tag106.xml"/><Relationship Id="rId7" Type="http://schemas.openxmlformats.org/officeDocument/2006/relationships/hyperlink" Target="http://www.montreal-invivo.com" TargetMode="External"/><Relationship Id="rId2" Type="http://schemas.openxmlformats.org/officeDocument/2006/relationships/tags" Target="../tags/tag105.xml"/><Relationship Id="rId1" Type="http://schemas.openxmlformats.org/officeDocument/2006/relationships/tags" Target="../tags/tag104.xml"/><Relationship Id="rId6" Type="http://schemas.openxmlformats.org/officeDocument/2006/relationships/notesSlide" Target="../notesSlides/notesSlide28.xml"/><Relationship Id="rId5" Type="http://schemas.openxmlformats.org/officeDocument/2006/relationships/slideLayout" Target="../slideLayouts/slideLayout9.xml"/><Relationship Id="rId4" Type="http://schemas.openxmlformats.org/officeDocument/2006/relationships/tags" Target="../tags/tag107.xml"/></Relationships>
</file>

<file path=ppt/slides/_rels/slide29.xml.rels><?xml version="1.0" encoding="UTF-8" standalone="yes"?>
<Relationships xmlns="http://schemas.openxmlformats.org/package/2006/relationships"><Relationship Id="rId8" Type="http://schemas.openxmlformats.org/officeDocument/2006/relationships/hyperlink" Target="http://www.atmsweb.com/fr/" TargetMode="External"/><Relationship Id="rId13" Type="http://schemas.openxmlformats.org/officeDocument/2006/relationships/hyperlink" Target="http://www.biomomentum.com/fr/" TargetMode="External"/><Relationship Id="rId3" Type="http://schemas.openxmlformats.org/officeDocument/2006/relationships/tags" Target="../tags/tag110.xml"/><Relationship Id="rId7" Type="http://schemas.openxmlformats.org/officeDocument/2006/relationships/hyperlink" Target="http://french.anrad.com/about-us-overview.htm" TargetMode="External"/><Relationship Id="rId12" Type="http://schemas.openxmlformats.org/officeDocument/2006/relationships/hyperlink" Target="http://www.biomod.com/" TargetMode="Externa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hyperlink" Target="http://www.amdritmed.com/AboutUs.htm" TargetMode="External"/><Relationship Id="rId11" Type="http://schemas.openxmlformats.org/officeDocument/2006/relationships/hyperlink" Target="http://www.biomerieux.ca/servlet/srt/bio/canada/home?lang=ca_fr" TargetMode="External"/><Relationship Id="rId5" Type="http://schemas.openxmlformats.org/officeDocument/2006/relationships/notesSlide" Target="../notesSlides/notesSlide29.xml"/><Relationship Id="rId15" Type="http://schemas.openxmlformats.org/officeDocument/2006/relationships/hyperlink" Target="http://www.braccoimaging.com/ca-en/about-us" TargetMode="External"/><Relationship Id="rId10" Type="http://schemas.openxmlformats.org/officeDocument/2006/relationships/hyperlink" Target="http://www.baylismedical.com/corporate-information/" TargetMode="External"/><Relationship Id="rId4" Type="http://schemas.openxmlformats.org/officeDocument/2006/relationships/slideLayout" Target="../slideLayouts/slideLayout9.xml"/><Relationship Id="rId9" Type="http://schemas.openxmlformats.org/officeDocument/2006/relationships/hyperlink" Target="http://www.bavaria-medizin.de/contact.html" TargetMode="External"/><Relationship Id="rId14" Type="http://schemas.openxmlformats.org/officeDocument/2006/relationships/hyperlink" Target="http://www.biotonix.com/expertise_fr.php" TargetMode="External"/></Relationships>
</file>

<file path=ppt/slides/_rels/slide30.xml.rels><?xml version="1.0" encoding="UTF-8" standalone="yes"?>
<Relationships xmlns="http://schemas.openxmlformats.org/package/2006/relationships"><Relationship Id="rId8" Type="http://schemas.openxmlformats.org/officeDocument/2006/relationships/hyperlink" Target="http://www.citagenix.com/fr/index.html" TargetMode="External"/><Relationship Id="rId13" Type="http://schemas.openxmlformats.org/officeDocument/2006/relationships/hyperlink" Target="http://www.denplus.com/a-propos-de-denplus" TargetMode="External"/><Relationship Id="rId3" Type="http://schemas.openxmlformats.org/officeDocument/2006/relationships/tags" Target="../tags/tag113.xml"/><Relationship Id="rId7" Type="http://schemas.openxmlformats.org/officeDocument/2006/relationships/hyperlink" Target="http://www.carretechnologies.com/index.php?lg=fr" TargetMode="External"/><Relationship Id="rId12" Type="http://schemas.openxmlformats.org/officeDocument/2006/relationships/hyperlink" Target="http://www.coroneo.com/joomla100/" TargetMode="External"/><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hyperlink" Target="http://www.cardinalhealthcanada.com/fr/default.aspx" TargetMode="External"/><Relationship Id="rId11" Type="http://schemas.openxmlformats.org/officeDocument/2006/relationships/hyperlink" Target="http://www.fr.convatec.ca/a-propos-de-nous.aspx" TargetMode="External"/><Relationship Id="rId5" Type="http://schemas.openxmlformats.org/officeDocument/2006/relationships/notesSlide" Target="../notesSlides/notesSlide30.xml"/><Relationship Id="rId10" Type="http://schemas.openxmlformats.org/officeDocument/2006/relationships/hyperlink" Target="http://cognisens.com/" TargetMode="External"/><Relationship Id="rId4" Type="http://schemas.openxmlformats.org/officeDocument/2006/relationships/slideLayout" Target="../slideLayouts/slideLayout9.xml"/><Relationship Id="rId9" Type="http://schemas.openxmlformats.org/officeDocument/2006/relationships/hyperlink" Target="http://www.clemex.com/fr/Accueil/Home-Page-B" TargetMode="External"/><Relationship Id="rId14" Type="http://schemas.openxmlformats.org/officeDocument/2006/relationships/hyperlink" Target="http://www.dymedso.com/site_canada/institution/fr/dymedso_about.htm"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http://www.emd-technologies.com/pages/EMD/Home.aspx?lang=FR-CA" TargetMode="External"/><Relationship Id="rId13" Type="http://schemas.openxmlformats.org/officeDocument/2006/relationships/hyperlink" Target="http://www.geniaphotonics.com/business-segments/life-sciences/" TargetMode="External"/><Relationship Id="rId3" Type="http://schemas.openxmlformats.org/officeDocument/2006/relationships/tags" Target="../tags/tag116.xml"/><Relationship Id="rId7" Type="http://schemas.openxmlformats.org/officeDocument/2006/relationships/hyperlink" Target="http://emcision.com/" TargetMode="External"/><Relationship Id="rId12" Type="http://schemas.openxmlformats.org/officeDocument/2006/relationships/hyperlink" Target="http://www.gambro.com/en/ca-fr/" TargetMode="Externa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hyperlink" Target="http://www.elekta.com/company.html" TargetMode="External"/><Relationship Id="rId11" Type="http://schemas.openxmlformats.org/officeDocument/2006/relationships/hyperlink" Target="http://www.fmc-ag.com/27.htm" TargetMode="External"/><Relationship Id="rId5" Type="http://schemas.openxmlformats.org/officeDocument/2006/relationships/notesSlide" Target="../notesSlides/notesSlide31.xml"/><Relationship Id="rId15" Type="http://schemas.openxmlformats.org/officeDocument/2006/relationships/hyperlink" Target="http://www.invacare.ca/cgi-bin/imhqprd/genericContentTemplate2.jsp?s=0&amp;sideBannerFirst=&amp;sideBannerSecond=&amp;sideButton=generic&amp;sideButCatEdName=About+Invacare+Canada+Side+Button+Categories&amp;catOID=-536891415&amp;contentType=EDITORIAL&amp;searchable=false&amp;sortBy=pri&amp;s" TargetMode="External"/><Relationship Id="rId10" Type="http://schemas.openxmlformats.org/officeDocument/2006/relationships/hyperlink" Target="http://www.ergoresearch.com/section-investisseurs/informations-g%C3%A9n%C3%A9rales/" TargetMode="External"/><Relationship Id="rId4" Type="http://schemas.openxmlformats.org/officeDocument/2006/relationships/slideLayout" Target="../slideLayouts/slideLayout9.xml"/><Relationship Id="rId9" Type="http://schemas.openxmlformats.org/officeDocument/2006/relationships/hyperlink" Target="http://www.emovi.ca/index_fr.php" TargetMode="External"/><Relationship Id="rId14" Type="http://schemas.openxmlformats.org/officeDocument/2006/relationships/hyperlink" Target="http://www.hema-quebec.qc.ca/hema-quebec/index.fr.html" TargetMode="External"/></Relationships>
</file>

<file path=ppt/slides/_rels/slide32.xml.rels><?xml version="1.0" encoding="UTF-8" standalone="yes"?>
<Relationships xmlns="http://schemas.openxmlformats.org/package/2006/relationships"><Relationship Id="rId8" Type="http://schemas.openxmlformats.org/officeDocument/2006/relationships/hyperlink" Target="http://www.laborie.com/" TargetMode="External"/><Relationship Id="rId13" Type="http://schemas.openxmlformats.org/officeDocument/2006/relationships/hyperlink" Target="http://www.mitcanada.ca/FR/" TargetMode="External"/><Relationship Id="rId3" Type="http://schemas.openxmlformats.org/officeDocument/2006/relationships/tags" Target="../tags/tag119.xml"/><Relationship Id="rId7" Type="http://schemas.openxmlformats.org/officeDocument/2006/relationships/hyperlink" Target="http://www.kloxtechnologies.com/fr/discover" TargetMode="External"/><Relationship Id="rId12" Type="http://schemas.openxmlformats.org/officeDocument/2006/relationships/hyperlink" Target="http://www.medplas.com/index.php?option=com_content&amp;task=view&amp;id=17&amp;Itemid=26" TargetMode="External"/><Relationship Id="rId2" Type="http://schemas.openxmlformats.org/officeDocument/2006/relationships/tags" Target="../tags/tag118.xml"/><Relationship Id="rId16" Type="http://schemas.openxmlformats.org/officeDocument/2006/relationships/hyperlink" Target="http://www.menodys.com/MENODYS_WEB/FR/ACCUEIL.awp" TargetMode="External"/><Relationship Id="rId1" Type="http://schemas.openxmlformats.org/officeDocument/2006/relationships/tags" Target="../tags/tag117.xml"/><Relationship Id="rId6" Type="http://schemas.openxmlformats.org/officeDocument/2006/relationships/hyperlink" Target="http://kinovarobotics.com/fr/" TargetMode="External"/><Relationship Id="rId11" Type="http://schemas.openxmlformats.org/officeDocument/2006/relationships/hyperlink" Target="http://www.masimo.com/contact.htm" TargetMode="External"/><Relationship Id="rId5" Type="http://schemas.openxmlformats.org/officeDocument/2006/relationships/notesSlide" Target="../notesSlides/notesSlide32.xml"/><Relationship Id="rId15" Type="http://schemas.openxmlformats.org/officeDocument/2006/relationships/hyperlink" Target="http://www.medxl.com/" TargetMode="External"/><Relationship Id="rId10" Type="http://schemas.openxmlformats.org/officeDocument/2006/relationships/hyperlink" Target="http://maetta.ca/fr/produits-technologies/" TargetMode="External"/><Relationship Id="rId4" Type="http://schemas.openxmlformats.org/officeDocument/2006/relationships/slideLayout" Target="../slideLayouts/slideLayout9.xml"/><Relationship Id="rId9" Type="http://schemas.openxmlformats.org/officeDocument/2006/relationships/hyperlink" Target="http://www.lantheus.com/AboutUs.html" TargetMode="External"/><Relationship Id="rId14" Type="http://schemas.openxmlformats.org/officeDocument/2006/relationships/hyperlink" Target="http://www.cryocath.com/fr/9.about.cryocath/9.0.a.propos.de.cryocath.asp"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http://www.octostop.com/main-fr.htm" TargetMode="External"/><Relationship Id="rId13" Type="http://schemas.openxmlformats.org/officeDocument/2006/relationships/hyperlink" Target="http://www.photonetc.com/FR/APPLICATIONS/Sante-159" TargetMode="External"/><Relationship Id="rId3" Type="http://schemas.openxmlformats.org/officeDocument/2006/relationships/tags" Target="../tags/tag122.xml"/><Relationship Id="rId7" Type="http://schemas.openxmlformats.org/officeDocument/2006/relationships/hyperlink" Target="http://www.noveko.com/daccueil.aspx" TargetMode="External"/><Relationship Id="rId12" Type="http://schemas.openxmlformats.org/officeDocument/2006/relationships/hyperlink" Target="http://www.pegamedical.com/index.html" TargetMode="External"/><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hyperlink" Target="http://www.kloxtechnologies.com/fr/discover" TargetMode="External"/><Relationship Id="rId11" Type="http://schemas.openxmlformats.org/officeDocument/2006/relationships/hyperlink" Target="http://www.mitcanada.ca/FR/" TargetMode="External"/><Relationship Id="rId5" Type="http://schemas.openxmlformats.org/officeDocument/2006/relationships/notesSlide" Target="../notesSlides/notesSlide33.xml"/><Relationship Id="rId15" Type="http://schemas.openxmlformats.org/officeDocument/2006/relationships/hyperlink" Target="http://www.positech.ca/" TargetMode="External"/><Relationship Id="rId10" Type="http://schemas.openxmlformats.org/officeDocument/2006/relationships/hyperlink" Target="http://www.optinadx.com/en/Technologie.html" TargetMode="External"/><Relationship Id="rId4" Type="http://schemas.openxmlformats.org/officeDocument/2006/relationships/slideLayout" Target="../slideLayouts/slideLayout9.xml"/><Relationship Id="rId9" Type="http://schemas.openxmlformats.org/officeDocument/2006/relationships/hyperlink" Target="http://oligomedic.com/home-2/" TargetMode="External"/><Relationship Id="rId14" Type="http://schemas.openxmlformats.org/officeDocument/2006/relationships/hyperlink" Target="http://www.piramal.com/piramal-enterprises/piramal-lifesciences" TargetMode="External"/></Relationships>
</file>

<file path=ppt/slides/_rels/slide34.xml.rels><?xml version="1.0" encoding="UTF-8" standalone="yes"?>
<Relationships xmlns="http://schemas.openxmlformats.org/package/2006/relationships"><Relationship Id="rId8" Type="http://schemas.openxmlformats.org/officeDocument/2006/relationships/hyperlink" Target="http://www.rochecanada.com/portal/fr/who_we_are" TargetMode="External"/><Relationship Id="rId13" Type="http://schemas.openxmlformats.org/officeDocument/2006/relationships/hyperlink" Target="http://www.synmedrx.com/fr/presentation.html" TargetMode="External"/><Relationship Id="rId3" Type="http://schemas.openxmlformats.org/officeDocument/2006/relationships/tags" Target="../tags/tag125.xml"/><Relationship Id="rId7" Type="http://schemas.openxmlformats.org/officeDocument/2006/relationships/hyperlink" Target="http://www.rheolution.com/fr/applications/biomedical/" TargetMode="External"/><Relationship Id="rId12" Type="http://schemas.openxmlformats.org/officeDocument/2006/relationships/hyperlink" Target="http://surgmed.com/groupe/notre-histoire-115.aspx" TargetMode="Externa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hyperlink" Target="http://www.menodys.com/MENODYS_WEB/FR/ACCUEIL.awp" TargetMode="External"/><Relationship Id="rId11" Type="http://schemas.openxmlformats.org/officeDocument/2006/relationships/hyperlink" Target="http://www.smith-nephew.com/" TargetMode="External"/><Relationship Id="rId5" Type="http://schemas.openxmlformats.org/officeDocument/2006/relationships/notesSlide" Target="../notesSlides/notesSlide34.xml"/><Relationship Id="rId15" Type="http://schemas.openxmlformats.org/officeDocument/2006/relationships/hyperlink" Target="http://www.zimmercas.com/knee-pain-solution/hip-pain-solution/" TargetMode="External"/><Relationship Id="rId10" Type="http://schemas.openxmlformats.org/officeDocument/2006/relationships/hyperlink" Target="http://www.scireq.com/topic=Start" TargetMode="External"/><Relationship Id="rId4" Type="http://schemas.openxmlformats.org/officeDocument/2006/relationships/slideLayout" Target="../slideLayouts/slideLayout9.xml"/><Relationship Id="rId9" Type="http://schemas.openxmlformats.org/officeDocument/2006/relationships/hyperlink" Target="https://www.rogue-research.com/index.html" TargetMode="External"/><Relationship Id="rId14" Type="http://schemas.openxmlformats.org/officeDocument/2006/relationships/hyperlink" Target="http://www.thoughttechnology.com/indexfr.htm" TargetMode="External"/></Relationships>
</file>

<file path=ppt/slides/_rels/slide35.xml.rels><?xml version="1.0" encoding="UTF-8" standalone="yes"?>
<Relationships xmlns="http://schemas.openxmlformats.org/package/2006/relationships"><Relationship Id="rId8" Type="http://schemas.openxmlformats.org/officeDocument/2006/relationships/hyperlink" Target="http://www.cae.com/sante/?LangType=1036" TargetMode="External"/><Relationship Id="rId13" Type="http://schemas.openxmlformats.org/officeDocument/2006/relationships/hyperlink" Target="http://www.logibec.com/fr" TargetMode="External"/><Relationship Id="rId3" Type="http://schemas.openxmlformats.org/officeDocument/2006/relationships/tags" Target="../tags/tag128.xml"/><Relationship Id="rId7" Type="http://schemas.openxmlformats.org/officeDocument/2006/relationships/hyperlink" Target="http://www.bell.ca/enterprise/EntInd_Health.page?language=fr" TargetMode="External"/><Relationship Id="rId12" Type="http://schemas.openxmlformats.org/officeDocument/2006/relationships/hyperlink" Target="http://www.intelerad.com/fr/" TargetMode="External"/><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hyperlink" Target="http://www.aptimed.ca/admin/site/front/front.php" TargetMode="External"/><Relationship Id="rId11" Type="http://schemas.openxmlformats.org/officeDocument/2006/relationships/hyperlink" Target="http://www.cgi.com/fr/sante" TargetMode="External"/><Relationship Id="rId5" Type="http://schemas.openxmlformats.org/officeDocument/2006/relationships/notesSlide" Target="../notesSlides/notesSlide35.xml"/><Relationship Id="rId15" Type="http://schemas.openxmlformats.org/officeDocument/2006/relationships/hyperlink" Target="http://www.mckesson.ca/" TargetMode="External"/><Relationship Id="rId10" Type="http://schemas.openxmlformats.org/officeDocument/2006/relationships/hyperlink" Target="http://www.fujitsu.com/ca/en/industries/healthcare/" TargetMode="External"/><Relationship Id="rId4" Type="http://schemas.openxmlformats.org/officeDocument/2006/relationships/slideLayout" Target="../slideLayouts/slideLayout9.xml"/><Relationship Id="rId9" Type="http://schemas.openxmlformats.org/officeDocument/2006/relationships/hyperlink" Target="http://www.christieinnomed.com/fr/index.php" TargetMode="External"/><Relationship Id="rId14" Type="http://schemas.openxmlformats.org/officeDocument/2006/relationships/hyperlink" Target="http://www.manyeta.com/providers.html" TargetMode="External"/></Relationships>
</file>

<file path=ppt/slides/_rels/slide36.xml.rels><?xml version="1.0" encoding="UTF-8" standalone="yes"?>
<Relationships xmlns="http://schemas.openxmlformats.org/package/2006/relationships"><Relationship Id="rId8" Type="http://schemas.openxmlformats.org/officeDocument/2006/relationships/hyperlink" Target="http://perigen.com/" TargetMode="External"/><Relationship Id="rId13" Type="http://schemas.openxmlformats.org/officeDocument/2006/relationships/hyperlink" Target="http://www.telussante.com/" TargetMode="External"/><Relationship Id="rId3" Type="http://schemas.openxmlformats.org/officeDocument/2006/relationships/tags" Target="../tags/tag131.xml"/><Relationship Id="rId7" Type="http://schemas.openxmlformats.org/officeDocument/2006/relationships/hyperlink" Target="https://omnimed.com/" TargetMode="External"/><Relationship Id="rId12" Type="http://schemas.openxmlformats.org/officeDocument/2006/relationships/hyperlink" Target="http://www.sogique.qc.ca/Accueil.aspx" TargetMode="Externa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hyperlink" Target="http://www.medisolution.com/fr/" TargetMode="External"/><Relationship Id="rId11" Type="http://schemas.openxmlformats.org/officeDocument/2006/relationships/hyperlink" Target="http://www.shimadzu.ca/" TargetMode="External"/><Relationship Id="rId5" Type="http://schemas.openxmlformats.org/officeDocument/2006/relationships/notesSlide" Target="../notesSlides/notesSlide36.xml"/><Relationship Id="rId15" Type="http://schemas.openxmlformats.org/officeDocument/2006/relationships/hyperlink" Target="http://zoommedcorpo.com/francais/" TargetMode="External"/><Relationship Id="rId10" Type="http://schemas.openxmlformats.org/officeDocument/2006/relationships/hyperlink" Target="http://www.purkinje.com/" TargetMode="External"/><Relationship Id="rId4" Type="http://schemas.openxmlformats.org/officeDocument/2006/relationships/slideLayout" Target="../slideLayouts/slideLayout9.xml"/><Relationship Id="rId9" Type="http://schemas.openxmlformats.org/officeDocument/2006/relationships/hyperlink" Target="http://www.phdmedical.com/?lang=fr" TargetMode="External"/><Relationship Id="rId14" Type="http://schemas.openxmlformats.org/officeDocument/2006/relationships/hyperlink" Target="http://www.vglts.com/" TargetMode="External"/></Relationships>
</file>

<file path=ppt/slides/_rels/slide37.xml.rels><?xml version="1.0" encoding="UTF-8" standalone="yes"?>
<Relationships xmlns="http://schemas.openxmlformats.org/package/2006/relationships"><Relationship Id="rId8" Type="http://schemas.openxmlformats.org/officeDocument/2006/relationships/hyperlink" Target="http://www.chu-sainte-justine.org/recherche/" TargetMode="External"/><Relationship Id="rId3" Type="http://schemas.openxmlformats.org/officeDocument/2006/relationships/tags" Target="../tags/tag134.xml"/><Relationship Id="rId7" Type="http://schemas.openxmlformats.org/officeDocument/2006/relationships/hyperlink" Target="http://cusm.ca/research/dashboard" TargetMode="External"/><Relationship Id="rId2" Type="http://schemas.openxmlformats.org/officeDocument/2006/relationships/tags" Target="../tags/tag133.xml"/><Relationship Id="rId1" Type="http://schemas.openxmlformats.org/officeDocument/2006/relationships/tags" Target="../tags/tag132.xml"/><Relationship Id="rId6" Type="http://schemas.openxmlformats.org/officeDocument/2006/relationships/hyperlink" Target="http://crchum.com/crchum.fr.html" TargetMode="External"/><Relationship Id="rId11" Type="http://schemas.openxmlformats.org/officeDocument/2006/relationships/hyperlink" Target="http://recherche.maisonneuve-rosemont.org/" TargetMode="External"/><Relationship Id="rId5" Type="http://schemas.openxmlformats.org/officeDocument/2006/relationships/notesSlide" Target="../notesSlides/notesSlide37.xml"/><Relationship Id="rId10" Type="http://schemas.openxmlformats.org/officeDocument/2006/relationships/hyperlink" Target="http://ladydavis.ca/fr/home" TargetMode="External"/><Relationship Id="rId4" Type="http://schemas.openxmlformats.org/officeDocument/2006/relationships/slideLayout" Target="../slideLayouts/slideLayout9.xml"/><Relationship Id="rId9" Type="http://schemas.openxmlformats.org/officeDocument/2006/relationships/hyperlink" Target="http://www.iusmm.ca/recherche.html" TargetMode="External"/></Relationships>
</file>

<file path=ppt/slides/_rels/slide38.xml.rels><?xml version="1.0" encoding="UTF-8" standalone="yes"?>
<Relationships xmlns="http://schemas.openxmlformats.org/package/2006/relationships"><Relationship Id="rId8" Type="http://schemas.openxmlformats.org/officeDocument/2006/relationships/hyperlink" Target="http://francais.mni.mcgill.ca/" TargetMode="External"/><Relationship Id="rId3" Type="http://schemas.openxmlformats.org/officeDocument/2006/relationships/tags" Target="../tags/tag137.xml"/><Relationship Id="rId7" Type="http://schemas.openxmlformats.org/officeDocument/2006/relationships/hyperlink" Target="http://www.crhscm.ca/" TargetMode="Externa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hyperlink" Target="http://recherche.maisonneuve-rosemont.org/" TargetMode="External"/><Relationship Id="rId11" Type="http://schemas.openxmlformats.org/officeDocument/2006/relationships/hyperlink" Target="http://www.criugm.qc.ca/" TargetMode="External"/><Relationship Id="rId5" Type="http://schemas.openxmlformats.org/officeDocument/2006/relationships/notesSlide" Target="../notesSlides/notesSlide38.xml"/><Relationship Id="rId10" Type="http://schemas.openxmlformats.org/officeDocument/2006/relationships/hyperlink" Target="http://www.icm-mhi.org/fr/recherche/propos-centre-recherche" TargetMode="External"/><Relationship Id="rId4" Type="http://schemas.openxmlformats.org/officeDocument/2006/relationships/slideLayout" Target="../slideLayouts/slideLayout9.xml"/><Relationship Id="rId9" Type="http://schemas.openxmlformats.org/officeDocument/2006/relationships/hyperlink" Target="http://www.pinel.qc.ca/GeneralList.aspx?NavID=293&amp;CultureCode=fr-CA" TargetMode="External"/></Relationships>
</file>

<file path=ppt/slides/_rels/slide39.xml.rels><?xml version="1.0" encoding="UTF-8" standalone="yes"?>
<Relationships xmlns="http://schemas.openxmlformats.org/package/2006/relationships"><Relationship Id="rId8" Type="http://schemas.openxmlformats.org/officeDocument/2006/relationships/hyperlink" Target="http://www.irglm.qc.ca/recherche/la-recherche-a-lirglm.php" TargetMode="External"/><Relationship Id="rId3" Type="http://schemas.openxmlformats.org/officeDocument/2006/relationships/tags" Target="../tags/tag140.xml"/><Relationship Id="rId7" Type="http://schemas.openxmlformats.org/officeDocument/2006/relationships/hyperlink" Target="http://www.crir.ca/?84879747-0EEE-4FA6-878C-B927C1EA76A4" TargetMode="External"/><Relationship Id="rId2" Type="http://schemas.openxmlformats.org/officeDocument/2006/relationships/tags" Target="../tags/tag139.xml"/><Relationship Id="rId1" Type="http://schemas.openxmlformats.org/officeDocument/2006/relationships/tags" Target="../tags/tag138.xml"/><Relationship Id="rId6" Type="http://schemas.openxmlformats.org/officeDocument/2006/relationships/hyperlink" Target="http://www.douglas.qc.ca/" TargetMode="External"/><Relationship Id="rId5" Type="http://schemas.openxmlformats.org/officeDocument/2006/relationships/notesSlide" Target="../notesSlides/notesSlide39.xml"/><Relationship Id="rId10" Type="http://schemas.openxmlformats.org/officeDocument/2006/relationships/hyperlink" Target="http://www.icm.qc.ca/cgi-cs/cs.waframe.index?lang=1" TargetMode="External"/><Relationship Id="rId4" Type="http://schemas.openxmlformats.org/officeDocument/2006/relationships/slideLayout" Target="../slideLayouts/slideLayout9.xml"/><Relationship Id="rId9" Type="http://schemas.openxmlformats.org/officeDocument/2006/relationships/hyperlink" Target="http://www.ircm.qc.ca/IRCM/Pages/default.aspx?PFLG=1036&amp;lan=1036" TargetMode="External"/></Relationships>
</file>

<file path=ppt/slides/_rels/slide40.xml.rels><?xml version="1.0" encoding="UTF-8" standalone="yes"?>
<Relationships xmlns="http://schemas.openxmlformats.org/package/2006/relationships"><Relationship Id="rId8" Type="http://schemas.openxmlformats.org/officeDocument/2006/relationships/hyperlink" Target="http://performcentre.concordia.ca/fr/" TargetMode="External"/><Relationship Id="rId13" Type="http://schemas.openxmlformats.org/officeDocument/2006/relationships/hyperlink" Target="mailto:pierre.savard@polymtl.ca" TargetMode="External"/><Relationship Id="rId3" Type="http://schemas.openxmlformats.org/officeDocument/2006/relationships/tags" Target="../tags/tag143.xml"/><Relationship Id="rId7" Type="http://schemas.openxmlformats.org/officeDocument/2006/relationships/hyperlink" Target="mailto:michael.buschmann@polymtl.ca" TargetMode="External"/><Relationship Id="rId12" Type="http://schemas.openxmlformats.org/officeDocument/2006/relationships/hyperlink" Target="http://www.igb.umontreal.ca/" TargetMode="External"/><Relationship Id="rId17" Type="http://schemas.openxmlformats.org/officeDocument/2006/relationships/hyperlink" Target="mailto:robert.sabourin@etsmtl.ca" TargetMode="External"/><Relationship Id="rId2" Type="http://schemas.openxmlformats.org/officeDocument/2006/relationships/tags" Target="../tags/tag142.xml"/><Relationship Id="rId16" Type="http://schemas.openxmlformats.org/officeDocument/2006/relationships/hyperlink" Target="http://www.etsmtl.ca/Unites-de-recherche/LIVIA/accueil" TargetMode="External"/><Relationship Id="rId1" Type="http://schemas.openxmlformats.org/officeDocument/2006/relationships/tags" Target="../tags/tag141.xml"/><Relationship Id="rId6" Type="http://schemas.openxmlformats.org/officeDocument/2006/relationships/hyperlink" Target="http://www.groupes.polymtl.ca/grstb/" TargetMode="External"/><Relationship Id="rId11" Type="http://schemas.openxmlformats.org/officeDocument/2006/relationships/hyperlink" Target="mailto:robert.kearney@mcgill.ca" TargetMode="External"/><Relationship Id="rId5" Type="http://schemas.openxmlformats.org/officeDocument/2006/relationships/notesSlide" Target="../notesSlides/notesSlide40.xml"/><Relationship Id="rId15" Type="http://schemas.openxmlformats.org/officeDocument/2006/relationships/hyperlink" Target="mailto:jacques.deguise@etsmtl.ca" TargetMode="External"/><Relationship Id="rId10" Type="http://schemas.openxmlformats.org/officeDocument/2006/relationships/hyperlink" Target="http://www.bmed.mcgill.ca/" TargetMode="External"/><Relationship Id="rId4" Type="http://schemas.openxmlformats.org/officeDocument/2006/relationships/slideLayout" Target="../slideLayouts/slideLayout9.xml"/><Relationship Id="rId9" Type="http://schemas.openxmlformats.org/officeDocument/2006/relationships/hyperlink" Target="mailto:Kevin.Little@concordia.ca" TargetMode="External"/><Relationship Id="rId14" Type="http://schemas.openxmlformats.org/officeDocument/2006/relationships/hyperlink" Target="http://www.etsmtl.ca/Unites-de-recherche/lio/accueil" TargetMode="External"/></Relationships>
</file>

<file path=ppt/slides/_rels/slide41.xml.rels><?xml version="1.0" encoding="UTF-8" standalone="yes"?>
<Relationships xmlns="http://schemas.openxmlformats.org/package/2006/relationships"><Relationship Id="rId8" Type="http://schemas.openxmlformats.org/officeDocument/2006/relationships/hyperlink" Target="http://chairei3dib.etsmtl.ca/" TargetMode="External"/><Relationship Id="rId13" Type="http://schemas.openxmlformats.org/officeDocument/2006/relationships/hyperlink" Target="mailto:yvan.petit@etsmtl.ca" TargetMode="External"/><Relationship Id="rId3" Type="http://schemas.openxmlformats.org/officeDocument/2006/relationships/tags" Target="../tags/tag146.xml"/><Relationship Id="rId7" Type="http://schemas.openxmlformats.org/officeDocument/2006/relationships/hyperlink" Target="mailto:jeremie.voix@etsmtl.ca" TargetMode="External"/><Relationship Id="rId12" Type="http://schemas.openxmlformats.org/officeDocument/2006/relationships/hyperlink" Target="http://www.etsmtl.ca/Recherche/Chaires-unites-rech/Chaires/CRI-traumatologie" TargetMode="External"/><Relationship Id="rId2" Type="http://schemas.openxmlformats.org/officeDocument/2006/relationships/tags" Target="../tags/tag145.xml"/><Relationship Id="rId1" Type="http://schemas.openxmlformats.org/officeDocument/2006/relationships/tags" Target="../tags/tag144.xml"/><Relationship Id="rId6" Type="http://schemas.openxmlformats.org/officeDocument/2006/relationships/hyperlink" Target="http://www.etsmtl.ca/Recherche/Chaires-unites-rech/Chaires/Chaire-CRITIAS" TargetMode="External"/><Relationship Id="rId11" Type="http://schemas.openxmlformats.org/officeDocument/2006/relationships/hyperlink" Target="mailto:sophie.lerouge@etsmtl.ca" TargetMode="External"/><Relationship Id="rId5" Type="http://schemas.openxmlformats.org/officeDocument/2006/relationships/notesSlide" Target="../notesSlides/notesSlide41.xml"/><Relationship Id="rId10" Type="http://schemas.openxmlformats.org/officeDocument/2006/relationships/hyperlink" Target="http://www.etsmtl.ca/Chaires-de-recherche/Chaire-biomateriaux/Accueil?lang=fr-CA" TargetMode="External"/><Relationship Id="rId4" Type="http://schemas.openxmlformats.org/officeDocument/2006/relationships/slideLayout" Target="../slideLayouts/slideLayout9.xml"/><Relationship Id="rId9" Type="http://schemas.openxmlformats.org/officeDocument/2006/relationships/hyperlink" Target="mailto:jacques.deguise@etsmtl.ca" TargetMode="External"/></Relationships>
</file>

<file path=ppt/slides/_rels/slide42.xml.rels><?xml version="1.0" encoding="UTF-8" standalone="yes"?>
<Relationships xmlns="http://schemas.openxmlformats.org/package/2006/relationships"><Relationship Id="rId8" Type="http://schemas.openxmlformats.org/officeDocument/2006/relationships/hyperlink" Target="mailto:kieffer@emt.inrs.ca" TargetMode="External"/><Relationship Id="rId13" Type="http://schemas.openxmlformats.org/officeDocument/2006/relationships/hyperlink" Target="http://www.medsp.umontreal.ca/crcinnovations/" TargetMode="External"/><Relationship Id="rId3" Type="http://schemas.openxmlformats.org/officeDocument/2006/relationships/tags" Target="../tags/tag149.xml"/><Relationship Id="rId7" Type="http://schemas.openxmlformats.org/officeDocument/2006/relationships/hyperlink" Target="http://www.chairs-chaires.gc.ca/chairholders-titulaires/profile-fra.aspx?profileId=60" TargetMode="External"/><Relationship Id="rId12" Type="http://schemas.openxmlformats.org/officeDocument/2006/relationships/hyperlink" Target="mailto:Guy.pare@hec.ca" TargetMode="External"/><Relationship Id="rId2" Type="http://schemas.openxmlformats.org/officeDocument/2006/relationships/tags" Target="../tags/tag148.xml"/><Relationship Id="rId16" Type="http://schemas.openxmlformats.org/officeDocument/2006/relationships/hyperlink" Target="mailto:mohamad.sawan@polymtl.ca" TargetMode="External"/><Relationship Id="rId1" Type="http://schemas.openxmlformats.org/officeDocument/2006/relationships/tags" Target="../tags/tag147.xml"/><Relationship Id="rId6" Type="http://schemas.openxmlformats.org/officeDocument/2006/relationships/hyperlink" Target="mailto:affes@emt.inrs.ca" TargetMode="External"/><Relationship Id="rId11" Type="http://schemas.openxmlformats.org/officeDocument/2006/relationships/hyperlink" Target="http://neumann.hec.ca/chairetisante/index2.html" TargetMode="External"/><Relationship Id="rId5" Type="http://schemas.openxmlformats.org/officeDocument/2006/relationships/notesSlide" Target="../notesSlides/notesSlide42.xml"/><Relationship Id="rId15" Type="http://schemas.openxmlformats.org/officeDocument/2006/relationships/hyperlink" Target="http://www.polymtl.ca/recherche/rc/unites/details.php?NoUnite=119" TargetMode="External"/><Relationship Id="rId10" Type="http://schemas.openxmlformats.org/officeDocument/2006/relationships/hyperlink" Target="mailto:chaker@emt.inrs.ca" TargetMode="External"/><Relationship Id="rId4" Type="http://schemas.openxmlformats.org/officeDocument/2006/relationships/slideLayout" Target="../slideLayouts/slideLayout9.xml"/><Relationship Id="rId9" Type="http://schemas.openxmlformats.org/officeDocument/2006/relationships/hyperlink" Target="http://www.chairs-chaires.gc.ca/chairholders-titulaires/profile-fra.aspx?profileId=817" TargetMode="External"/><Relationship Id="rId14" Type="http://schemas.openxmlformats.org/officeDocument/2006/relationships/hyperlink" Target="mailto:pascale.lehoux@umontreal.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custDataLst>
              <p:tags r:id="rId1"/>
            </p:custDataLst>
          </p:nvPr>
        </p:nvSpPr>
        <p:spPr>
          <a:xfrm>
            <a:off x="2971800" y="1499146"/>
            <a:ext cx="5753100" cy="1969542"/>
          </a:xfrm>
        </p:spPr>
        <p:txBody>
          <a:bodyPr/>
          <a:lstStyle/>
          <a:p>
            <a:pPr>
              <a:lnSpc>
                <a:spcPct val="105000"/>
              </a:lnSpc>
            </a:pPr>
            <a:r>
              <a:rPr lang="fr-CA" dirty="0">
                <a:solidFill>
                  <a:schemeClr val="accent3"/>
                </a:solidFill>
              </a:rPr>
              <a:t>LES TECHNOLOGIES MÉDICALES DANS LE GRAND MONTRÉAL : </a:t>
            </a:r>
            <a:br>
              <a:rPr lang="fr-CA" dirty="0"/>
            </a:br>
            <a:r>
              <a:rPr lang="fr-CA" dirty="0"/>
              <a:t>UN SECTEUR EN PLEINE EFFERVESCENCE</a:t>
            </a:r>
          </a:p>
        </p:txBody>
      </p:sp>
      <p:sp>
        <p:nvSpPr>
          <p:cNvPr id="3" name="Espace réservé du texte 2"/>
          <p:cNvSpPr>
            <a:spLocks noGrp="1"/>
          </p:cNvSpPr>
          <p:nvPr>
            <p:ph type="subTitle" idx="1"/>
            <p:custDataLst>
              <p:tags r:id="rId2"/>
            </p:custDataLst>
          </p:nvPr>
        </p:nvSpPr>
        <p:spPr/>
        <p:txBody>
          <a:bodyPr/>
          <a:lstStyle/>
          <a:p>
            <a:r>
              <a:rPr lang="fr-CA" dirty="0">
                <a:solidFill>
                  <a:srgbClr val="00558C"/>
                </a:solidFill>
              </a:rPr>
              <a:t>Novembre 2013</a:t>
            </a:r>
          </a:p>
        </p:txBody>
      </p:sp>
    </p:spTree>
    <p:extLst>
      <p:ext uri="{BB962C8B-B14F-4D97-AF65-F5344CB8AC3E}">
        <p14:creationId xmlns:p14="http://schemas.microsoft.com/office/powerpoint/2010/main" val="2907592959"/>
      </p:ext>
    </p:ext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7"/>
          <p:cNvSpPr>
            <a:spLocks noGrp="1" noChangeArrowheads="1"/>
          </p:cNvSpPr>
          <p:nvPr>
            <p:ph type="title"/>
            <p:custDataLst>
              <p:tags r:id="rId1"/>
            </p:custDataLst>
          </p:nvPr>
        </p:nvSpPr>
        <p:spPr/>
        <p:txBody>
          <a:bodyPr/>
          <a:lstStyle/>
          <a:p>
            <a:r>
              <a:rPr lang="en-CA" sz="1600" dirty="0"/>
              <a:t>TABLE DES </a:t>
            </a:r>
            <a:br>
              <a:rPr lang="en-CA" dirty="0"/>
            </a:br>
            <a:r>
              <a:rPr lang="en-CA" b="1" dirty="0"/>
              <a:t>MATIÈRES</a:t>
            </a:r>
            <a:endParaRPr lang="fr-FR" b="1" dirty="0"/>
          </a:p>
        </p:txBody>
      </p:sp>
      <p:sp>
        <p:nvSpPr>
          <p:cNvPr id="5125" name="Content Placeholder 2"/>
          <p:cNvSpPr>
            <a:spLocks noGrp="1"/>
          </p:cNvSpPr>
          <p:nvPr>
            <p:ph idx="1"/>
            <p:custDataLst>
              <p:tags r:id="rId2"/>
            </p:custDataLst>
          </p:nvPr>
        </p:nvSpPr>
        <p:spPr/>
        <p:txBody>
          <a:bodyPr/>
          <a:lstStyle/>
          <a:p>
            <a:r>
              <a:rPr lang="fr-CA" dirty="0"/>
              <a:t>Sommaire exécutif	3</a:t>
            </a:r>
          </a:p>
          <a:p>
            <a:pPr>
              <a:spcBef>
                <a:spcPts val="600"/>
              </a:spcBef>
            </a:pPr>
            <a:r>
              <a:rPr lang="fr-CA" dirty="0"/>
              <a:t>POURQUOI investir dans le Grand Montréal	4</a:t>
            </a:r>
          </a:p>
          <a:p>
            <a:pPr lvl="1"/>
            <a:r>
              <a:rPr lang="fr-CA" dirty="0"/>
              <a:t>Un site idéal pour conquérir le marché nord-américain 	5</a:t>
            </a:r>
          </a:p>
          <a:p>
            <a:pPr marL="266700" lvl="2"/>
            <a:r>
              <a:rPr lang="fr-CA" dirty="0"/>
              <a:t>Montréal, centre de savoir en «Technologies Santé»	6</a:t>
            </a:r>
          </a:p>
          <a:p>
            <a:pPr marL="266700" lvl="2"/>
            <a:r>
              <a:rPr lang="fr-CA" dirty="0"/>
              <a:t>Au confluent des sciences de la vie et des TIC	8</a:t>
            </a:r>
          </a:p>
          <a:p>
            <a:pPr marL="266700" lvl="2"/>
            <a:r>
              <a:rPr lang="fr-CA" dirty="0"/>
              <a:t>Les leaders du secteur et faits marquants de l’industrie	10</a:t>
            </a:r>
          </a:p>
          <a:p>
            <a:pPr lvl="1"/>
            <a:r>
              <a:rPr lang="fr-CA" dirty="0"/>
              <a:t>Main d’œuvre issue d’un milieu académique diversifié	13</a:t>
            </a:r>
          </a:p>
          <a:p>
            <a:pPr lvl="1"/>
            <a:r>
              <a:rPr lang="fr-CA" dirty="0"/>
              <a:t>Un environnement favorable à l’innovation	</a:t>
            </a:r>
          </a:p>
          <a:p>
            <a:pPr marL="269875" lvl="1"/>
            <a:r>
              <a:rPr lang="fr-CA" dirty="0"/>
              <a:t>Incubateurs et accompagnement d’entreprises	16</a:t>
            </a:r>
          </a:p>
          <a:p>
            <a:pPr marL="269875" lvl="1"/>
            <a:r>
              <a:rPr lang="fr-CA" dirty="0"/>
              <a:t>Les sociétés de valorisation 	17</a:t>
            </a:r>
          </a:p>
          <a:p>
            <a:pPr marL="269875" lvl="1"/>
            <a:r>
              <a:rPr lang="fr-CA" dirty="0"/>
              <a:t>La Politique nationale de recherche et d’innovation (PNRI) 	18</a:t>
            </a:r>
          </a:p>
          <a:p>
            <a:pPr marL="269875" lvl="1"/>
            <a:r>
              <a:rPr lang="fr-CA" dirty="0"/>
              <a:t>Innovation ouverte et recherche collaborative 	19</a:t>
            </a:r>
          </a:p>
          <a:p>
            <a:pPr lvl="1"/>
            <a:r>
              <a:rPr lang="fr-CA" dirty="0"/>
              <a:t>Montréal, pôle actif du capital de risque au Canada	20</a:t>
            </a:r>
          </a:p>
          <a:p>
            <a:pPr lvl="1"/>
            <a:r>
              <a:rPr lang="fr-CA" dirty="0"/>
              <a:t>Des incitatifs financiers hautement concurrentiels	21 </a:t>
            </a:r>
          </a:p>
          <a:p>
            <a:r>
              <a:rPr lang="fr-CA" dirty="0"/>
              <a:t>Montréal International : des services personnalisés	24</a:t>
            </a:r>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p:txBody>
      </p:sp>
      <p:sp>
        <p:nvSpPr>
          <p:cNvPr id="5" name="Espace réservé du numéro de diapositive 8"/>
          <p:cNvSpPr>
            <a:spLocks noGrp="1"/>
          </p:cNvSpPr>
          <p:nvPr>
            <p:ph type="sldNum" sz="quarter" idx="12"/>
            <p:custDataLst>
              <p:tags r:id="rId3"/>
            </p:custDataLst>
          </p:nvPr>
        </p:nvSpPr>
        <p:spPr>
          <a:xfrm>
            <a:off x="347136" y="985009"/>
            <a:ext cx="457194" cy="365125"/>
          </a:xfrm>
        </p:spPr>
        <p:txBody>
          <a:bodyPr/>
          <a:lstStyle/>
          <a:p>
            <a:fld id="{B7CCD2B4-99E9-D948-A3A8-62D945B078FA}" type="slidenum">
              <a:rPr lang="fr-FR" smtClean="0"/>
              <a:pPr/>
              <a:t>2</a:t>
            </a:fld>
            <a:endParaRPr lang="fr-FR"/>
          </a:p>
        </p:txBody>
      </p:sp>
    </p:spTree>
    <p:extLst>
      <p:ext uri="{BB962C8B-B14F-4D97-AF65-F5344CB8AC3E}">
        <p14:creationId xmlns:p14="http://schemas.microsoft.com/office/powerpoint/2010/main" val="2775053590"/>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7"/>
          <p:cNvSpPr>
            <a:spLocks noGrp="1" noChangeArrowheads="1"/>
          </p:cNvSpPr>
          <p:nvPr>
            <p:ph type="title"/>
            <p:custDataLst>
              <p:tags r:id="rId1"/>
            </p:custDataLst>
          </p:nvPr>
        </p:nvSpPr>
        <p:spPr/>
        <p:txBody>
          <a:bodyPr/>
          <a:lstStyle/>
          <a:p>
            <a:pPr>
              <a:lnSpc>
                <a:spcPct val="100000"/>
              </a:lnSpc>
            </a:pPr>
            <a:r>
              <a:rPr lang="en-CA" sz="1800" dirty="0"/>
              <a:t>SOMMAIRE </a:t>
            </a:r>
            <a:br>
              <a:rPr lang="en-CA" sz="1800" dirty="0"/>
            </a:br>
            <a:r>
              <a:rPr lang="en-CA" b="1" dirty="0"/>
              <a:t>EXÉCUTIF</a:t>
            </a:r>
            <a:endParaRPr lang="fr-FR" sz="2800" b="1" dirty="0"/>
          </a:p>
        </p:txBody>
      </p:sp>
      <p:sp>
        <p:nvSpPr>
          <p:cNvPr id="6149" name="Content Placeholder 2"/>
          <p:cNvSpPr>
            <a:spLocks noGrp="1"/>
          </p:cNvSpPr>
          <p:nvPr>
            <p:ph idx="1"/>
            <p:custDataLst>
              <p:tags r:id="rId2"/>
            </p:custDataLst>
          </p:nvPr>
        </p:nvSpPr>
        <p:spPr/>
        <p:txBody>
          <a:bodyPr/>
          <a:lstStyle/>
          <a:p>
            <a:pPr lvl="1"/>
            <a:endParaRPr lang="fr-CA" dirty="0"/>
          </a:p>
          <a:p>
            <a:pPr lvl="1"/>
            <a:endParaRPr lang="fr-CA" dirty="0"/>
          </a:p>
          <a:p>
            <a:pPr lvl="1"/>
            <a:endParaRPr lang="fr-CA" dirty="0"/>
          </a:p>
          <a:p>
            <a:pPr marL="447675" lvl="2" indent="-447675">
              <a:buFont typeface="Arial" panose="020B0604020202020204" pitchFamily="34" charset="0"/>
              <a:buChar char="•"/>
            </a:pPr>
            <a:endParaRPr lang="fr-CA" dirty="0">
              <a:solidFill>
                <a:schemeClr val="bg1">
                  <a:lumMod val="50000"/>
                </a:schemeClr>
              </a:solidFill>
            </a:endParaRPr>
          </a:p>
          <a:p>
            <a:pPr lvl="1"/>
            <a:endParaRPr lang="fr-CA" dirty="0"/>
          </a:p>
          <a:p>
            <a:pPr lvl="1"/>
            <a:endParaRPr lang="fr-CA" dirty="0"/>
          </a:p>
        </p:txBody>
      </p:sp>
      <p:sp>
        <p:nvSpPr>
          <p:cNvPr id="11" name="Espace réservé du numéro de diapositive 10"/>
          <p:cNvSpPr>
            <a:spLocks noGrp="1"/>
          </p:cNvSpPr>
          <p:nvPr>
            <p:ph type="sldNum" sz="quarter" idx="12"/>
            <p:custDataLst>
              <p:tags r:id="rId3"/>
            </p:custDataLst>
          </p:nvPr>
        </p:nvSpPr>
        <p:spPr/>
        <p:txBody>
          <a:bodyPr/>
          <a:lstStyle/>
          <a:p>
            <a:fld id="{B7CCD2B4-99E9-D948-A3A8-62D945B078FA}" type="slidenum">
              <a:rPr lang="fr-FR" smtClean="0"/>
              <a:pPr/>
              <a:t>3</a:t>
            </a:fld>
            <a:endParaRPr lang="fr-FR" dirty="0"/>
          </a:p>
        </p:txBody>
      </p:sp>
      <p:sp>
        <p:nvSpPr>
          <p:cNvPr id="2" name="Rectangle 1"/>
          <p:cNvSpPr/>
          <p:nvPr>
            <p:custDataLst>
              <p:tags r:id="rId4"/>
            </p:custDataLst>
          </p:nvPr>
        </p:nvSpPr>
        <p:spPr>
          <a:xfrm>
            <a:off x="990600" y="1489919"/>
            <a:ext cx="7823200" cy="5001369"/>
          </a:xfrm>
          <a:prstGeom prst="rect">
            <a:avLst/>
          </a:prstGeom>
        </p:spPr>
        <p:txBody>
          <a:bodyPr wrap="square">
            <a:spAutoFit/>
          </a:bodyPr>
          <a:lstStyle/>
          <a:p>
            <a:r>
              <a:rPr lang="fr-CA" sz="1400" b="1" dirty="0">
                <a:solidFill>
                  <a:schemeClr val="tx2"/>
                </a:solidFill>
              </a:rPr>
              <a:t>Un contexte favorable à la région du Grand Montréal:</a:t>
            </a:r>
          </a:p>
          <a:p>
            <a:pPr marL="447675" lvl="2" indent="-447675">
              <a:spcBef>
                <a:spcPts val="600"/>
              </a:spcBef>
              <a:buFont typeface="Arial" panose="020B0604020202020204" pitchFamily="34" charset="0"/>
              <a:buChar char="•"/>
            </a:pPr>
            <a:r>
              <a:rPr lang="fr-CA" sz="1400" dirty="0">
                <a:solidFill>
                  <a:srgbClr val="565C62"/>
                </a:solidFill>
              </a:rPr>
              <a:t>Appel aux technologies médicales pour optimiser les soins et réduire les coûts de la santé, tout en en augmentant l’accessibilité</a:t>
            </a:r>
          </a:p>
          <a:p>
            <a:pPr marL="447675" lvl="2" indent="-447675">
              <a:spcBef>
                <a:spcPts val="600"/>
              </a:spcBef>
              <a:buFont typeface="Arial" panose="020B0604020202020204" pitchFamily="34" charset="0"/>
              <a:buChar char="•"/>
            </a:pPr>
            <a:r>
              <a:rPr lang="fr-CA" sz="1400" dirty="0">
                <a:solidFill>
                  <a:srgbClr val="565C62"/>
                </a:solidFill>
              </a:rPr>
              <a:t>Maturation du secteur grâce à l’implantation de grandes entreprises attirées par des plateformes innovantes: </a:t>
            </a:r>
            <a:r>
              <a:rPr lang="fr-CA" sz="1400" dirty="0" err="1">
                <a:solidFill>
                  <a:srgbClr val="565C62"/>
                </a:solidFill>
              </a:rPr>
              <a:t>Medtronic</a:t>
            </a:r>
            <a:r>
              <a:rPr lang="fr-CA" sz="1400" dirty="0">
                <a:solidFill>
                  <a:srgbClr val="565C62"/>
                </a:solidFill>
              </a:rPr>
              <a:t>-</a:t>
            </a:r>
            <a:r>
              <a:rPr lang="fr-CA" sz="1400" dirty="0" err="1">
                <a:solidFill>
                  <a:srgbClr val="565C62"/>
                </a:solidFill>
              </a:rPr>
              <a:t>Cryocath</a:t>
            </a:r>
            <a:r>
              <a:rPr lang="fr-CA" sz="1400" dirty="0">
                <a:solidFill>
                  <a:srgbClr val="565C62"/>
                </a:solidFill>
              </a:rPr>
              <a:t>, </a:t>
            </a:r>
            <a:r>
              <a:rPr lang="fr-CA" sz="1400" dirty="0" err="1">
                <a:solidFill>
                  <a:srgbClr val="565C62"/>
                </a:solidFill>
              </a:rPr>
              <a:t>ZimmerCAS</a:t>
            </a:r>
            <a:r>
              <a:rPr lang="fr-CA" sz="1400" dirty="0">
                <a:solidFill>
                  <a:srgbClr val="565C62"/>
                </a:solidFill>
              </a:rPr>
              <a:t>, </a:t>
            </a:r>
            <a:r>
              <a:rPr lang="fr-CA" sz="1400" dirty="0" err="1">
                <a:solidFill>
                  <a:srgbClr val="565C62"/>
                </a:solidFill>
              </a:rPr>
              <a:t>Elekta</a:t>
            </a:r>
            <a:r>
              <a:rPr lang="fr-CA" sz="1400" dirty="0">
                <a:solidFill>
                  <a:srgbClr val="565C62"/>
                </a:solidFill>
              </a:rPr>
              <a:t>, </a:t>
            </a:r>
            <a:r>
              <a:rPr lang="fr-CA" sz="1400" dirty="0" err="1">
                <a:solidFill>
                  <a:srgbClr val="565C62"/>
                </a:solidFill>
              </a:rPr>
              <a:t>Masimo</a:t>
            </a:r>
            <a:endParaRPr lang="fr-CA" sz="1400" dirty="0">
              <a:solidFill>
                <a:srgbClr val="565C62"/>
              </a:solidFill>
            </a:endParaRPr>
          </a:p>
          <a:p>
            <a:pPr marL="447675" lvl="2" indent="-447675">
              <a:spcBef>
                <a:spcPts val="600"/>
              </a:spcBef>
              <a:buFont typeface="Arial" panose="020B0604020202020204" pitchFamily="34" charset="0"/>
              <a:buChar char="•"/>
            </a:pPr>
            <a:r>
              <a:rPr lang="fr-FR" sz="1400" dirty="0">
                <a:solidFill>
                  <a:srgbClr val="565C62"/>
                </a:solidFill>
              </a:rPr>
              <a:t>Investissements dans trois nouveaux centres hospitaliers universitaires à Montréal</a:t>
            </a:r>
          </a:p>
          <a:p>
            <a:pPr marL="447675" lvl="2" indent="-447675">
              <a:spcBef>
                <a:spcPts val="600"/>
              </a:spcBef>
              <a:buFont typeface="Arial" panose="020B0604020202020204" pitchFamily="34" charset="0"/>
              <a:buChar char="•"/>
            </a:pPr>
            <a:r>
              <a:rPr lang="fr-CA" sz="1400" dirty="0">
                <a:solidFill>
                  <a:srgbClr val="565C62"/>
                </a:solidFill>
              </a:rPr>
              <a:t>Informatisation du réseau de la santé, mise en œuvre du dossier électronique du patient</a:t>
            </a:r>
          </a:p>
          <a:p>
            <a:pPr marL="447675" lvl="2" indent="-447675"/>
            <a:endParaRPr lang="fr-CA" sz="1400" b="1" dirty="0">
              <a:solidFill>
                <a:schemeClr val="tx2"/>
              </a:solidFill>
            </a:endParaRPr>
          </a:p>
          <a:p>
            <a:pPr marL="0" lvl="2"/>
            <a:r>
              <a:rPr lang="fr-CA" sz="1400" b="1" dirty="0">
                <a:solidFill>
                  <a:schemeClr val="tx2"/>
                </a:solidFill>
              </a:rPr>
              <a:t>Une tradition d’excellence en recherche biomédicale et dans la conduite d’études cliniques</a:t>
            </a:r>
          </a:p>
          <a:p>
            <a:pPr marL="447675" lvl="2" indent="-447675">
              <a:spcBef>
                <a:spcPts val="600"/>
              </a:spcBef>
              <a:buFont typeface="Arial" panose="020B0604020202020204" pitchFamily="34" charset="0"/>
              <a:buChar char="•"/>
            </a:pPr>
            <a:r>
              <a:rPr lang="fr-FR" sz="1400" dirty="0">
                <a:solidFill>
                  <a:srgbClr val="565C62"/>
                </a:solidFill>
              </a:rPr>
              <a:t>Un  réseau hautement interactif de centres de recherche, de laboratoires publics et privés,  d’entreprises innovantes et de fournisseurs de services    </a:t>
            </a:r>
          </a:p>
          <a:p>
            <a:pPr marL="447675" lvl="2" indent="-447675">
              <a:buFont typeface="Arial" panose="020B0604020202020204" pitchFamily="34" charset="0"/>
              <a:buChar char="•"/>
            </a:pPr>
            <a:endParaRPr lang="fr-CA" sz="1400" dirty="0"/>
          </a:p>
          <a:p>
            <a:r>
              <a:rPr lang="fr-CA" sz="1400" b="1" dirty="0">
                <a:solidFill>
                  <a:schemeClr val="tx2"/>
                </a:solidFill>
              </a:rPr>
              <a:t>Un réseau universitaire diversifié, doté de plusieurs écoles d’ingénieurs, de deux facultés de médecine, de centres de recherche de réputation internationale </a:t>
            </a:r>
          </a:p>
          <a:p>
            <a:endParaRPr lang="fr-CA" sz="1400" b="1" dirty="0">
              <a:solidFill>
                <a:schemeClr val="tx2"/>
              </a:solidFill>
            </a:endParaRPr>
          </a:p>
          <a:p>
            <a:r>
              <a:rPr lang="fr-CA" sz="1400" b="1" dirty="0">
                <a:solidFill>
                  <a:schemeClr val="tx2"/>
                </a:solidFill>
              </a:rPr>
              <a:t>Un solide appui du gouvernement du Québec à l’innovation et aux entreprises innovantes</a:t>
            </a:r>
          </a:p>
          <a:p>
            <a:pPr marL="447675" lvl="2" indent="-447675">
              <a:buFont typeface="Arial" panose="020B0604020202020204" pitchFamily="34" charset="0"/>
              <a:buChar char="•"/>
            </a:pPr>
            <a:r>
              <a:rPr lang="fr-FR" sz="1400" dirty="0">
                <a:solidFill>
                  <a:srgbClr val="565C62"/>
                </a:solidFill>
              </a:rPr>
              <a:t>Nouvelle </a:t>
            </a:r>
            <a:r>
              <a:rPr lang="fr-FR" sz="1400" i="1" dirty="0">
                <a:solidFill>
                  <a:srgbClr val="565C62"/>
                </a:solidFill>
              </a:rPr>
              <a:t>Politique nationale de la recherche et de l’innovation </a:t>
            </a:r>
            <a:r>
              <a:rPr lang="fr-FR" sz="1400" dirty="0">
                <a:solidFill>
                  <a:srgbClr val="565C62"/>
                </a:solidFill>
              </a:rPr>
              <a:t>(3,7 G$)</a:t>
            </a:r>
          </a:p>
          <a:p>
            <a:pPr marL="447675" lvl="2" indent="-447675">
              <a:buFont typeface="Arial" panose="020B0604020202020204" pitchFamily="34" charset="0"/>
              <a:buChar char="•"/>
            </a:pPr>
            <a:r>
              <a:rPr lang="fr-FR" sz="1400" dirty="0">
                <a:solidFill>
                  <a:srgbClr val="565C62"/>
                </a:solidFill>
              </a:rPr>
              <a:t>Sept domaines stratégiques incluant les soins de santé et la médecine personnalisée</a:t>
            </a:r>
          </a:p>
          <a:p>
            <a:pPr marL="447675" lvl="2" indent="-447675">
              <a:buFont typeface="Arial" panose="020B0604020202020204" pitchFamily="34" charset="0"/>
              <a:buChar char="•"/>
            </a:pPr>
            <a:r>
              <a:rPr lang="fr-FR" sz="1400" dirty="0">
                <a:solidFill>
                  <a:srgbClr val="565C62"/>
                </a:solidFill>
              </a:rPr>
              <a:t>Ressources disponibles pour l’innovation ouverte et l’approche «consortium»</a:t>
            </a:r>
          </a:p>
          <a:p>
            <a:pPr marL="447675" lvl="2" indent="-447675">
              <a:buFont typeface="Arial" panose="020B0604020202020204" pitchFamily="34" charset="0"/>
              <a:buChar char="•"/>
            </a:pPr>
            <a:r>
              <a:rPr lang="fr-FR" sz="1400" dirty="0">
                <a:solidFill>
                  <a:srgbClr val="565C62"/>
                </a:solidFill>
              </a:rPr>
              <a:t>Incitatifs financiers à la R-D hautement concurrentiels </a:t>
            </a:r>
          </a:p>
        </p:txBody>
      </p:sp>
    </p:spTree>
    <p:extLst>
      <p:ext uri="{BB962C8B-B14F-4D97-AF65-F5344CB8AC3E}">
        <p14:creationId xmlns:p14="http://schemas.microsoft.com/office/powerpoint/2010/main" val="1097588480"/>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custDataLst>
              <p:tags r:id="rId1"/>
            </p:custDataLst>
          </p:nvPr>
        </p:nvSpPr>
        <p:spPr/>
        <p:txBody>
          <a:bodyPr/>
          <a:lstStyle/>
          <a:p>
            <a:r>
              <a:rPr lang="fr-CA" dirty="0"/>
              <a:t>Les raisons d’investir </a:t>
            </a:r>
            <a:br>
              <a:rPr lang="fr-CA" dirty="0"/>
            </a:br>
            <a:r>
              <a:rPr lang="fr-CA" b="1" dirty="0">
                <a:solidFill>
                  <a:srgbClr val="0086BF"/>
                </a:solidFill>
              </a:rPr>
              <a:t>dans le </a:t>
            </a:r>
            <a:br>
              <a:rPr lang="fr-CA" b="1" dirty="0">
                <a:solidFill>
                  <a:srgbClr val="0086BF"/>
                </a:solidFill>
              </a:rPr>
            </a:br>
            <a:r>
              <a:rPr lang="fr-CA" b="1" dirty="0">
                <a:solidFill>
                  <a:srgbClr val="0086BF"/>
                </a:solidFill>
              </a:rPr>
              <a:t>Grand Montréal</a:t>
            </a:r>
            <a:endParaRPr lang="fr-FR" b="1" dirty="0">
              <a:solidFill>
                <a:srgbClr val="0086BF"/>
              </a:solidFill>
            </a:endParaRPr>
          </a:p>
        </p:txBody>
      </p:sp>
    </p:spTree>
    <p:extLst>
      <p:ext uri="{BB962C8B-B14F-4D97-AF65-F5344CB8AC3E}">
        <p14:creationId xmlns:p14="http://schemas.microsoft.com/office/powerpoint/2010/main" val="3362246366"/>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7"/>
          <p:cNvSpPr>
            <a:spLocks noGrp="1" noChangeArrowheads="1"/>
          </p:cNvSpPr>
          <p:nvPr>
            <p:ph type="title"/>
            <p:custDataLst>
              <p:tags r:id="rId1"/>
            </p:custDataLst>
          </p:nvPr>
        </p:nvSpPr>
        <p:spPr/>
        <p:txBody>
          <a:bodyPr/>
          <a:lstStyle/>
          <a:p>
            <a:pPr>
              <a:lnSpc>
                <a:spcPct val="100000"/>
              </a:lnSpc>
            </a:pPr>
            <a:r>
              <a:rPr lang="en-CA" sz="1600" dirty="0"/>
              <a:t>LE GRAND MONTRÉAL : </a:t>
            </a:r>
            <a:br>
              <a:rPr lang="en-CA" sz="1600" dirty="0"/>
            </a:br>
            <a:r>
              <a:rPr lang="en-CA" sz="2000" b="1" dirty="0"/>
              <a:t>UN SITE IDÉAL POUR </a:t>
            </a:r>
            <a:r>
              <a:rPr lang="en-CA" sz="2000" b="1" dirty="0" err="1"/>
              <a:t>conquérir</a:t>
            </a:r>
            <a:r>
              <a:rPr lang="en-CA" sz="2000" b="1" dirty="0"/>
              <a:t> </a:t>
            </a:r>
            <a:br>
              <a:rPr lang="en-CA" sz="2000" b="1" dirty="0"/>
            </a:br>
            <a:r>
              <a:rPr lang="en-CA" sz="2000" b="1" dirty="0"/>
              <a:t>LE MARCHÉ NORD-AMÉRICAIN</a:t>
            </a:r>
            <a:endParaRPr lang="fr-FR" sz="2000" b="1" dirty="0"/>
          </a:p>
        </p:txBody>
      </p:sp>
      <p:sp>
        <p:nvSpPr>
          <p:cNvPr id="6149" name="Content Placeholder 2"/>
          <p:cNvSpPr>
            <a:spLocks noGrp="1"/>
          </p:cNvSpPr>
          <p:nvPr>
            <p:ph sz="half" idx="1"/>
            <p:custDataLst>
              <p:tags r:id="rId2"/>
            </p:custDataLst>
          </p:nvPr>
        </p:nvSpPr>
        <p:spPr/>
        <p:txBody>
          <a:bodyPr/>
          <a:lstStyle/>
          <a:p>
            <a:pPr>
              <a:lnSpc>
                <a:spcPct val="114000"/>
              </a:lnSpc>
            </a:pPr>
            <a:r>
              <a:rPr lang="fr-CA" dirty="0"/>
              <a:t>Un accès direct au marché de l’Accord </a:t>
            </a:r>
            <a:br>
              <a:rPr lang="fr-CA" dirty="0"/>
            </a:br>
            <a:r>
              <a:rPr lang="fr-CA" dirty="0"/>
              <a:t>de libre-échange nord-américain (ALÉNA):</a:t>
            </a:r>
          </a:p>
          <a:p>
            <a:pPr lvl="2">
              <a:tabLst>
                <a:tab pos="1831975" algn="l"/>
              </a:tabLst>
            </a:pPr>
            <a:r>
              <a:rPr lang="fr-CA" dirty="0"/>
              <a:t>Représente 460 M de consommateurs</a:t>
            </a:r>
          </a:p>
          <a:p>
            <a:pPr lvl="2">
              <a:tabLst>
                <a:tab pos="1831975" algn="l"/>
              </a:tabLst>
            </a:pPr>
            <a:r>
              <a:rPr lang="fr-CA" dirty="0">
                <a:solidFill>
                  <a:srgbClr val="565C62"/>
                </a:solidFill>
              </a:rPr>
              <a:t>PIB total = 17 billions de $US</a:t>
            </a:r>
          </a:p>
          <a:p>
            <a:pPr lvl="1">
              <a:spcBef>
                <a:spcPts val="1800"/>
              </a:spcBef>
              <a:tabLst>
                <a:tab pos="1831975" algn="l"/>
              </a:tabLst>
            </a:pPr>
            <a:r>
              <a:rPr lang="fr-CA" b="1" dirty="0">
                <a:solidFill>
                  <a:schemeClr val="tx2"/>
                </a:solidFill>
              </a:rPr>
              <a:t>Signature de l'accord </a:t>
            </a:r>
            <a:r>
              <a:rPr lang="fr-CA" b="1" dirty="0">
                <a:solidFill>
                  <a:srgbClr val="0086BF"/>
                </a:solidFill>
              </a:rPr>
              <a:t>de libre-échange entre le Canada et l’Union européenne </a:t>
            </a:r>
          </a:p>
          <a:p>
            <a:pPr lvl="2">
              <a:tabLst>
                <a:tab pos="1831975" algn="l"/>
              </a:tabLst>
            </a:pPr>
            <a:r>
              <a:rPr lang="fr-CA" dirty="0"/>
              <a:t>Facilitera le processus d’homologation</a:t>
            </a:r>
          </a:p>
          <a:p>
            <a:pPr lvl="2">
              <a:tabLst>
                <a:tab pos="1831975" algn="l"/>
              </a:tabLst>
            </a:pPr>
            <a:r>
              <a:rPr lang="fr-CA" dirty="0"/>
              <a:t>Augmentera les échanges commerciaux</a:t>
            </a:r>
          </a:p>
          <a:p>
            <a:pPr>
              <a:lnSpc>
                <a:spcPct val="114000"/>
              </a:lnSpc>
              <a:spcBef>
                <a:spcPts val="1800"/>
              </a:spcBef>
            </a:pPr>
            <a:r>
              <a:rPr lang="fr-CA" dirty="0"/>
              <a:t>Montréal = Moteur économique du Québec, représentant 50 % de la population, </a:t>
            </a:r>
            <a:br>
              <a:rPr lang="fr-CA" dirty="0"/>
            </a:br>
            <a:r>
              <a:rPr lang="fr-CA" dirty="0"/>
              <a:t>du PIB et de l’emploi de la province :</a:t>
            </a:r>
          </a:p>
          <a:p>
            <a:pPr lvl="2">
              <a:tabLst>
                <a:tab pos="1831975" algn="l"/>
              </a:tabLst>
            </a:pPr>
            <a:r>
              <a:rPr lang="fr-CA" dirty="0"/>
              <a:t>Population : 	près de 4 M</a:t>
            </a:r>
          </a:p>
          <a:p>
            <a:pPr lvl="2">
              <a:tabLst>
                <a:tab pos="1831975" algn="l"/>
              </a:tabLst>
            </a:pPr>
            <a:r>
              <a:rPr lang="fr-CA" dirty="0"/>
              <a:t>Emploi : 	près de 2 M</a:t>
            </a:r>
          </a:p>
          <a:p>
            <a:pPr lvl="2"/>
            <a:r>
              <a:rPr lang="fr-CA" dirty="0"/>
              <a:t>PIB réel en 2012 : 	plus </a:t>
            </a:r>
            <a:r>
              <a:rPr lang="fr-CA" dirty="0">
                <a:solidFill>
                  <a:srgbClr val="565C62"/>
                </a:solidFill>
              </a:rPr>
              <a:t>de 161 G$ </a:t>
            </a:r>
            <a:r>
              <a:rPr lang="fr-CA" sz="1100" i="1" dirty="0">
                <a:solidFill>
                  <a:srgbClr val="565C62"/>
                </a:solidFill>
              </a:rPr>
              <a:t>($ </a:t>
            </a:r>
            <a:r>
              <a:rPr lang="fr-CA" sz="1100" i="1" dirty="0"/>
              <a:t>2007)</a:t>
            </a:r>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p:txBody>
      </p:sp>
      <p:sp>
        <p:nvSpPr>
          <p:cNvPr id="2" name="Espace réservé du contenu 1"/>
          <p:cNvSpPr>
            <a:spLocks noGrp="1"/>
          </p:cNvSpPr>
          <p:nvPr>
            <p:ph sz="half" idx="2"/>
            <p:custDataLst>
              <p:tags r:id="rId3"/>
            </p:custDataLst>
          </p:nvPr>
        </p:nvSpPr>
        <p:spPr/>
        <p:txBody>
          <a:bodyPr/>
          <a:lstStyle/>
          <a:p>
            <a:pPr>
              <a:lnSpc>
                <a:spcPct val="114000"/>
              </a:lnSpc>
            </a:pPr>
            <a:r>
              <a:rPr lang="fr-CA" dirty="0"/>
              <a:t>Un emplacement stratégique </a:t>
            </a:r>
            <a:br>
              <a:rPr lang="fr-CA" dirty="0"/>
            </a:br>
            <a:r>
              <a:rPr lang="fr-CA" dirty="0"/>
              <a:t>en Amérique du Nord </a:t>
            </a:r>
          </a:p>
          <a:p>
            <a:pPr lvl="2"/>
            <a:r>
              <a:rPr lang="fr-CA" dirty="0">
                <a:solidFill>
                  <a:srgbClr val="565C62"/>
                </a:solidFill>
              </a:rPr>
              <a:t>À moins 2 heures de vol de </a:t>
            </a:r>
            <a:r>
              <a:rPr lang="fr-CA" dirty="0"/>
              <a:t>Toronto, </a:t>
            </a:r>
            <a:r>
              <a:rPr lang="fr-CA" dirty="0">
                <a:solidFill>
                  <a:srgbClr val="565C62"/>
                </a:solidFill>
              </a:rPr>
              <a:t>Boston et New</a:t>
            </a:r>
            <a:r>
              <a:rPr lang="fr-CA" dirty="0"/>
              <a:t> York</a:t>
            </a:r>
          </a:p>
          <a:p>
            <a:pPr lvl="2"/>
            <a:r>
              <a:rPr lang="fr-CA" dirty="0">
                <a:solidFill>
                  <a:srgbClr val="565C62"/>
                </a:solidFill>
              </a:rPr>
              <a:t>À 70 km </a:t>
            </a:r>
            <a:r>
              <a:rPr lang="fr-CA" dirty="0"/>
              <a:t>de la frontière américaine</a:t>
            </a:r>
          </a:p>
          <a:p>
            <a:pPr>
              <a:lnSpc>
                <a:spcPct val="114000"/>
              </a:lnSpc>
            </a:pPr>
            <a:r>
              <a:rPr lang="fr-CA" dirty="0"/>
              <a:t>Des infrastructures de transport </a:t>
            </a:r>
            <a:br>
              <a:rPr lang="fr-CA" dirty="0"/>
            </a:br>
            <a:r>
              <a:rPr lang="fr-CA" dirty="0"/>
              <a:t>de qualité</a:t>
            </a:r>
          </a:p>
          <a:p>
            <a:pPr lvl="2"/>
            <a:r>
              <a:rPr lang="fr-CA" dirty="0"/>
              <a:t>Deux aéroports internationaux </a:t>
            </a:r>
            <a:br>
              <a:rPr lang="fr-CA" dirty="0"/>
            </a:br>
            <a:r>
              <a:rPr lang="fr-CA" dirty="0"/>
              <a:t>(Montréal-Trudeau et Montréal-Mirabel)</a:t>
            </a:r>
          </a:p>
          <a:p>
            <a:pPr lvl="2"/>
            <a:r>
              <a:rPr lang="fr-CA" dirty="0"/>
              <a:t>Un port parmi les plus achalandés en Amérique du Nord, ouvert à l’année et relié à plus de 100 pays</a:t>
            </a:r>
          </a:p>
          <a:p>
            <a:pPr lvl="2"/>
            <a:r>
              <a:rPr lang="fr-CA" dirty="0">
                <a:solidFill>
                  <a:srgbClr val="565C62"/>
                </a:solidFill>
              </a:rPr>
              <a:t>Un carrefour logistique intermodal important </a:t>
            </a:r>
          </a:p>
          <a:p>
            <a:pPr lvl="2">
              <a:buNone/>
            </a:pPr>
            <a:r>
              <a:rPr lang="fr-CA" dirty="0">
                <a:solidFill>
                  <a:srgbClr val="565C62"/>
                </a:solidFill>
              </a:rPr>
              <a:t>	port-rail-route-air</a:t>
            </a:r>
          </a:p>
          <a:p>
            <a:endParaRPr lang="fr-CA" dirty="0"/>
          </a:p>
        </p:txBody>
      </p:sp>
      <p:sp>
        <p:nvSpPr>
          <p:cNvPr id="9" name="Espace réservé du numéro de diapositive 8"/>
          <p:cNvSpPr>
            <a:spLocks noGrp="1"/>
          </p:cNvSpPr>
          <p:nvPr>
            <p:ph type="sldNum" sz="quarter" idx="12"/>
            <p:custDataLst>
              <p:tags r:id="rId4"/>
            </p:custDataLst>
          </p:nvPr>
        </p:nvSpPr>
        <p:spPr/>
        <p:txBody>
          <a:bodyPr/>
          <a:lstStyle/>
          <a:p>
            <a:fld id="{B7CCD2B4-99E9-D948-A3A8-62D945B078FA}" type="slidenum">
              <a:rPr lang="fr-FR" smtClean="0"/>
              <a:pPr/>
              <a:t>5</a:t>
            </a:fld>
            <a:endParaRPr lang="fr-FR"/>
          </a:p>
        </p:txBody>
      </p:sp>
      <p:sp>
        <p:nvSpPr>
          <p:cNvPr id="7174" name="ZoneTexte 7"/>
          <p:cNvSpPr txBox="1">
            <a:spLocks noChangeArrowheads="1"/>
          </p:cNvSpPr>
          <p:nvPr>
            <p:custDataLst>
              <p:tags r:id="rId5"/>
            </p:custDataLst>
          </p:nvPr>
        </p:nvSpPr>
        <p:spPr bwMode="auto">
          <a:xfrm>
            <a:off x="2421466" y="6604000"/>
            <a:ext cx="6333067"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fr-CA" sz="800" dirty="0">
                <a:solidFill>
                  <a:srgbClr val="000000"/>
                </a:solidFill>
              </a:rPr>
              <a:t>Source :</a:t>
            </a:r>
            <a:r>
              <a:rPr lang="fr-CA" sz="800" dirty="0">
                <a:solidFill>
                  <a:srgbClr val="00337F"/>
                </a:solidFill>
              </a:rPr>
              <a:t> </a:t>
            </a:r>
            <a:r>
              <a:rPr lang="fr-CA" sz="800" dirty="0">
                <a:solidFill>
                  <a:srgbClr val="000000"/>
                </a:solidFill>
              </a:rPr>
              <a:t>Le </a:t>
            </a:r>
            <a:r>
              <a:rPr lang="fr-CA" sz="800" dirty="0" err="1">
                <a:solidFill>
                  <a:srgbClr val="000000"/>
                </a:solidFill>
              </a:rPr>
              <a:t>Conference</a:t>
            </a:r>
            <a:r>
              <a:rPr lang="fr-CA" sz="800" dirty="0">
                <a:solidFill>
                  <a:srgbClr val="000000"/>
                </a:solidFill>
              </a:rPr>
              <a:t> </a:t>
            </a:r>
            <a:r>
              <a:rPr lang="fr-CA" sz="800" dirty="0" err="1">
                <a:solidFill>
                  <a:srgbClr val="000000"/>
                </a:solidFill>
              </a:rPr>
              <a:t>Board</a:t>
            </a:r>
            <a:r>
              <a:rPr lang="fr-CA" sz="800" dirty="0">
                <a:solidFill>
                  <a:srgbClr val="000000"/>
                </a:solidFill>
              </a:rPr>
              <a:t> du Canada, 2013</a:t>
            </a:r>
          </a:p>
        </p:txBody>
      </p:sp>
    </p:spTree>
    <p:extLst>
      <p:ext uri="{BB962C8B-B14F-4D97-AF65-F5344CB8AC3E}">
        <p14:creationId xmlns:p14="http://schemas.microsoft.com/office/powerpoint/2010/main" val="1966341878"/>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7"/>
          <p:cNvSpPr>
            <a:spLocks noGrp="1" noChangeArrowheads="1"/>
          </p:cNvSpPr>
          <p:nvPr>
            <p:ph type="title"/>
            <p:custDataLst>
              <p:tags r:id="rId1"/>
            </p:custDataLst>
          </p:nvPr>
        </p:nvSpPr>
        <p:spPr/>
        <p:txBody>
          <a:bodyPr/>
          <a:lstStyle/>
          <a:p>
            <a:pPr>
              <a:lnSpc>
                <a:spcPct val="100000"/>
              </a:lnSpc>
            </a:pPr>
            <a:r>
              <a:rPr lang="en-CA" sz="1600" dirty="0"/>
              <a:t>LE grand </a:t>
            </a:r>
            <a:r>
              <a:rPr lang="en-CA" sz="1600" dirty="0" err="1"/>
              <a:t>montréal</a:t>
            </a:r>
            <a:r>
              <a:rPr lang="en-CA" sz="1600" dirty="0"/>
              <a:t>:</a:t>
            </a:r>
            <a:br>
              <a:rPr lang="en-CA" sz="1800" dirty="0"/>
            </a:br>
            <a:r>
              <a:rPr lang="en-CA" sz="2000" b="1" dirty="0"/>
              <a:t>centre de savoir en technologies de la santé</a:t>
            </a:r>
            <a:endParaRPr lang="fr-FR" sz="2000" b="1" dirty="0"/>
          </a:p>
        </p:txBody>
      </p:sp>
      <p:sp>
        <p:nvSpPr>
          <p:cNvPr id="4" name="Espace réservé du numéro de diapositive 3"/>
          <p:cNvSpPr>
            <a:spLocks noGrp="1"/>
          </p:cNvSpPr>
          <p:nvPr>
            <p:ph type="sldNum" sz="quarter" idx="10"/>
            <p:custDataLst>
              <p:tags r:id="rId2"/>
            </p:custDataLst>
          </p:nvPr>
        </p:nvSpPr>
        <p:spPr/>
        <p:txBody>
          <a:bodyPr/>
          <a:lstStyle/>
          <a:p>
            <a:fld id="{B7CCD2B4-99E9-D948-A3A8-62D945B078FA}" type="slidenum">
              <a:rPr lang="fr-FR" smtClean="0"/>
              <a:pPr/>
              <a:t>6</a:t>
            </a:fld>
            <a:endParaRPr lang="fr-FR"/>
          </a:p>
        </p:txBody>
      </p:sp>
      <p:sp>
        <p:nvSpPr>
          <p:cNvPr id="8197" name="Content Placeholder 2"/>
          <p:cNvSpPr>
            <a:spLocks noGrp="1"/>
          </p:cNvSpPr>
          <p:nvPr>
            <p:ph sz="half" idx="1"/>
            <p:custDataLst>
              <p:tags r:id="rId3"/>
            </p:custDataLst>
          </p:nvPr>
        </p:nvSpPr>
        <p:spPr>
          <a:xfrm>
            <a:off x="1123948" y="1560009"/>
            <a:ext cx="3771900" cy="4038574"/>
          </a:xfrm>
        </p:spPr>
        <p:txBody>
          <a:bodyPr/>
          <a:lstStyle/>
          <a:p>
            <a:pPr lvl="4"/>
            <a:r>
              <a:rPr lang="fr-CA" dirty="0"/>
              <a:t>Une tradition d’excellence en sciences biomédicales  </a:t>
            </a:r>
          </a:p>
          <a:p>
            <a:pPr lvl="2">
              <a:spcBef>
                <a:spcPts val="1200"/>
              </a:spcBef>
            </a:pPr>
            <a:r>
              <a:rPr lang="fr-CA" dirty="0"/>
              <a:t>Masse critique constituée d’universités, de centres de recherche et de grands hôpitaux </a:t>
            </a:r>
          </a:p>
          <a:p>
            <a:pPr lvl="2">
              <a:spcBef>
                <a:spcPts val="1200"/>
              </a:spcBef>
            </a:pPr>
            <a:r>
              <a:rPr lang="fr-CA" dirty="0"/>
              <a:t>Pôle reconnu de recherche clinique</a:t>
            </a:r>
          </a:p>
          <a:p>
            <a:pPr lvl="2">
              <a:spcBef>
                <a:spcPts val="1200"/>
              </a:spcBef>
            </a:pPr>
            <a:r>
              <a:rPr lang="fr-CA" dirty="0"/>
              <a:t>Recherche de pointe effectuée en:</a:t>
            </a:r>
          </a:p>
          <a:p>
            <a:pPr lvl="3"/>
            <a:r>
              <a:rPr lang="fr-CA" dirty="0"/>
              <a:t>Cardiologie</a:t>
            </a:r>
          </a:p>
          <a:p>
            <a:pPr lvl="3"/>
            <a:r>
              <a:rPr lang="fr-CA" dirty="0"/>
              <a:t>Neurosciences</a:t>
            </a:r>
          </a:p>
          <a:p>
            <a:pPr lvl="3"/>
            <a:r>
              <a:rPr lang="fr-CA" dirty="0"/>
              <a:t>Oncologie</a:t>
            </a:r>
          </a:p>
          <a:p>
            <a:pPr lvl="3"/>
            <a:r>
              <a:rPr lang="fr-CA" dirty="0"/>
              <a:t>Gériatrie</a:t>
            </a:r>
          </a:p>
          <a:p>
            <a:pPr lvl="3"/>
            <a:r>
              <a:rPr lang="fr-CA" dirty="0"/>
              <a:t>Maladies métaboliques</a:t>
            </a:r>
          </a:p>
          <a:p>
            <a:pPr lvl="3"/>
            <a:r>
              <a:rPr lang="fr-CA" dirty="0"/>
              <a:t>Désordres nutritionnels</a:t>
            </a:r>
          </a:p>
          <a:p>
            <a:pPr lvl="3"/>
            <a:r>
              <a:rPr lang="fr-CA" dirty="0"/>
              <a:t>Maladies d’origine génétique</a:t>
            </a:r>
          </a:p>
          <a:p>
            <a:pPr lvl="3"/>
            <a:r>
              <a:rPr lang="fr-CA" dirty="0"/>
              <a:t>Génie biomédical</a:t>
            </a:r>
          </a:p>
          <a:p>
            <a:pPr lvl="3"/>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p:txBody>
      </p:sp>
      <p:sp>
        <p:nvSpPr>
          <p:cNvPr id="7" name="Espace réservé du contenu 6"/>
          <p:cNvSpPr>
            <a:spLocks noGrp="1"/>
          </p:cNvSpPr>
          <p:nvPr>
            <p:ph sz="half" idx="2"/>
            <p:custDataLst>
              <p:tags r:id="rId4"/>
            </p:custDataLst>
          </p:nvPr>
        </p:nvSpPr>
        <p:spPr>
          <a:xfrm>
            <a:off x="5054595" y="1569534"/>
            <a:ext cx="3771900" cy="4412166"/>
          </a:xfrm>
        </p:spPr>
        <p:txBody>
          <a:bodyPr/>
          <a:lstStyle/>
          <a:p>
            <a:pPr lvl="4"/>
            <a:r>
              <a:rPr lang="fr-CA" dirty="0"/>
              <a:t>Expertises à la fine pointe de la technologie </a:t>
            </a:r>
          </a:p>
          <a:p>
            <a:pPr lvl="2">
              <a:spcBef>
                <a:spcPts val="1200"/>
              </a:spcBef>
            </a:pPr>
            <a:r>
              <a:rPr lang="fr-CA" dirty="0"/>
              <a:t>Graphisme &amp; animation 3D</a:t>
            </a:r>
          </a:p>
          <a:p>
            <a:pPr lvl="2">
              <a:spcBef>
                <a:spcPts val="1200"/>
              </a:spcBef>
            </a:pPr>
            <a:r>
              <a:rPr lang="fr-CA" dirty="0"/>
              <a:t>Imagerie médicale</a:t>
            </a:r>
          </a:p>
          <a:p>
            <a:pPr lvl="2">
              <a:spcBef>
                <a:spcPts val="1200"/>
              </a:spcBef>
            </a:pPr>
            <a:r>
              <a:rPr lang="fr-CA" dirty="0"/>
              <a:t>Technologies de l’information </a:t>
            </a:r>
          </a:p>
          <a:p>
            <a:pPr lvl="2">
              <a:spcBef>
                <a:spcPts val="1200"/>
              </a:spcBef>
            </a:pPr>
            <a:r>
              <a:rPr lang="fr-CA" dirty="0"/>
              <a:t>Gestion des données</a:t>
            </a:r>
          </a:p>
          <a:p>
            <a:pPr lvl="2">
              <a:spcBef>
                <a:spcPts val="1200"/>
              </a:spcBef>
            </a:pPr>
            <a:r>
              <a:rPr lang="fr-CA" dirty="0"/>
              <a:t>Hébergement de serveurs et de données </a:t>
            </a:r>
          </a:p>
          <a:p>
            <a:pPr lvl="2">
              <a:spcBef>
                <a:spcPts val="1200"/>
              </a:spcBef>
            </a:pPr>
            <a:r>
              <a:rPr lang="fr-CA" dirty="0"/>
              <a:t>Ingénierie des systèmes</a:t>
            </a:r>
          </a:p>
          <a:p>
            <a:pPr lvl="2">
              <a:spcBef>
                <a:spcPts val="1200"/>
              </a:spcBef>
            </a:pPr>
            <a:r>
              <a:rPr lang="fr-CA" dirty="0"/>
              <a:t>Nanotechnologies &amp; matériaux de pointe</a:t>
            </a:r>
          </a:p>
          <a:p>
            <a:pPr lvl="1"/>
            <a:endParaRPr lang="fr-CA" dirty="0"/>
          </a:p>
        </p:txBody>
      </p:sp>
    </p:spTree>
    <p:extLst>
      <p:ext uri="{BB962C8B-B14F-4D97-AF65-F5344CB8AC3E}">
        <p14:creationId xmlns:p14="http://schemas.microsoft.com/office/powerpoint/2010/main" val="2021676789"/>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7"/>
          <p:cNvSpPr>
            <a:spLocks noGrp="1" noChangeArrowheads="1"/>
          </p:cNvSpPr>
          <p:nvPr>
            <p:ph type="title"/>
            <p:custDataLst>
              <p:tags r:id="rId1"/>
            </p:custDataLst>
          </p:nvPr>
        </p:nvSpPr>
        <p:spPr/>
        <p:txBody>
          <a:bodyPr/>
          <a:lstStyle/>
          <a:p>
            <a:pPr>
              <a:lnSpc>
                <a:spcPct val="100000"/>
              </a:lnSpc>
            </a:pPr>
            <a:r>
              <a:rPr lang="fr-CA" sz="1600" dirty="0"/>
              <a:t>Un réseau complet et dynamique</a:t>
            </a:r>
            <a:br>
              <a:rPr lang="fr-CA" sz="1600" dirty="0"/>
            </a:br>
            <a:r>
              <a:rPr lang="fr-CA" sz="2000" b="1" dirty="0"/>
              <a:t>instituts et centres de recherche</a:t>
            </a:r>
            <a:endParaRPr lang="fr-CA" b="1" dirty="0"/>
          </a:p>
        </p:txBody>
      </p:sp>
      <p:sp>
        <p:nvSpPr>
          <p:cNvPr id="4" name="Espace réservé du numéro de diapositive 3"/>
          <p:cNvSpPr>
            <a:spLocks noGrp="1"/>
          </p:cNvSpPr>
          <p:nvPr>
            <p:ph type="sldNum" sz="quarter" idx="10"/>
            <p:custDataLst>
              <p:tags r:id="rId2"/>
            </p:custDataLst>
          </p:nvPr>
        </p:nvSpPr>
        <p:spPr/>
        <p:txBody>
          <a:bodyPr/>
          <a:lstStyle/>
          <a:p>
            <a:fld id="{B7CCD2B4-99E9-D948-A3A8-62D945B078FA}" type="slidenum">
              <a:rPr lang="fr-FR" smtClean="0"/>
              <a:pPr/>
              <a:t>7</a:t>
            </a:fld>
            <a:endParaRPr lang="fr-FR"/>
          </a:p>
        </p:txBody>
      </p:sp>
      <p:sp>
        <p:nvSpPr>
          <p:cNvPr id="8" name="Espace réservé du texte 7"/>
          <p:cNvSpPr>
            <a:spLocks noGrp="1"/>
          </p:cNvSpPr>
          <p:nvPr>
            <p:ph type="body" sz="quarter" idx="11"/>
            <p:custDataLst>
              <p:tags r:id="rId3"/>
            </p:custDataLst>
          </p:nvPr>
        </p:nvSpPr>
        <p:spPr>
          <a:xfrm>
            <a:off x="1133476" y="1600199"/>
            <a:ext cx="3771898" cy="3667125"/>
          </a:xfrm>
        </p:spPr>
        <p:txBody>
          <a:bodyPr/>
          <a:lstStyle/>
          <a:p>
            <a:r>
              <a:rPr lang="fr-CA" dirty="0">
                <a:solidFill>
                  <a:srgbClr val="0086BF"/>
                </a:solidFill>
              </a:rPr>
              <a:t>Centres de recherche des grands hôpitaux</a:t>
            </a:r>
            <a:endParaRPr lang="fr-CA" b="0" dirty="0">
              <a:solidFill>
                <a:srgbClr val="0086BF"/>
              </a:solidFill>
              <a:latin typeface="Arial" pitchFamily="34" charset="0"/>
              <a:cs typeface="Arial" pitchFamily="34" charset="0"/>
            </a:endParaRPr>
          </a:p>
          <a:p>
            <a:pPr lvl="2"/>
            <a:r>
              <a:rPr lang="fr-CA" dirty="0">
                <a:solidFill>
                  <a:srgbClr val="565C62"/>
                </a:solidFill>
                <a:latin typeface="Arial" pitchFamily="34" charset="0"/>
                <a:cs typeface="Arial" pitchFamily="34" charset="0"/>
              </a:rPr>
              <a:t>Centre de recherche Fernand-Seguin</a:t>
            </a:r>
          </a:p>
          <a:p>
            <a:pPr lvl="2">
              <a:spcBef>
                <a:spcPts val="0"/>
              </a:spcBef>
              <a:buNone/>
            </a:pPr>
            <a:r>
              <a:rPr lang="fr-CA" dirty="0">
                <a:solidFill>
                  <a:srgbClr val="565C62"/>
                </a:solidFill>
                <a:latin typeface="Arial" pitchFamily="34" charset="0"/>
                <a:cs typeface="Arial" pitchFamily="34" charset="0"/>
              </a:rPr>
              <a:t>	(Institut universitaire en santé mentale de Montréal)</a:t>
            </a:r>
          </a:p>
          <a:p>
            <a:pPr lvl="2"/>
            <a:r>
              <a:rPr lang="fr-CA" dirty="0">
                <a:solidFill>
                  <a:srgbClr val="565C62"/>
                </a:solidFill>
                <a:latin typeface="Arial" pitchFamily="34" charset="0"/>
                <a:cs typeface="Arial" pitchFamily="34" charset="0"/>
              </a:rPr>
              <a:t>Centre hospitalier de l'Université de Montréal (CHUM)</a:t>
            </a:r>
          </a:p>
          <a:p>
            <a:pPr lvl="2"/>
            <a:r>
              <a:rPr lang="fr-CA" dirty="0">
                <a:solidFill>
                  <a:srgbClr val="565C62"/>
                </a:solidFill>
                <a:latin typeface="Arial" pitchFamily="34" charset="0"/>
                <a:cs typeface="Arial" pitchFamily="34" charset="0"/>
              </a:rPr>
              <a:t>Centre universitaire de santé de McGill</a:t>
            </a:r>
          </a:p>
          <a:p>
            <a:pPr lvl="2">
              <a:spcBef>
                <a:spcPts val="0"/>
              </a:spcBef>
              <a:buNone/>
            </a:pPr>
            <a:r>
              <a:rPr lang="fr-CA" dirty="0">
                <a:solidFill>
                  <a:srgbClr val="565C62"/>
                </a:solidFill>
                <a:latin typeface="Arial" pitchFamily="34" charset="0"/>
                <a:cs typeface="Arial" pitchFamily="34" charset="0"/>
              </a:rPr>
              <a:t>	(CUSM)</a:t>
            </a:r>
          </a:p>
          <a:p>
            <a:pPr lvl="2"/>
            <a:r>
              <a:rPr lang="fr-CA" dirty="0">
                <a:solidFill>
                  <a:srgbClr val="565C62"/>
                </a:solidFill>
                <a:latin typeface="Arial" pitchFamily="34" charset="0"/>
                <a:cs typeface="Arial" pitchFamily="34" charset="0"/>
              </a:rPr>
              <a:t>CHU Sainte-Justine</a:t>
            </a:r>
          </a:p>
          <a:p>
            <a:pPr lvl="2"/>
            <a:r>
              <a:rPr lang="fr-CA" dirty="0">
                <a:solidFill>
                  <a:srgbClr val="565C62"/>
                </a:solidFill>
                <a:latin typeface="Arial" pitchFamily="34" charset="0"/>
                <a:cs typeface="Arial" pitchFamily="34" charset="0"/>
              </a:rPr>
              <a:t>Hôpital général juif (Institut Lady Davis)</a:t>
            </a:r>
          </a:p>
          <a:p>
            <a:pPr lvl="2"/>
            <a:r>
              <a:rPr lang="fr-CA" dirty="0">
                <a:solidFill>
                  <a:srgbClr val="565C62"/>
                </a:solidFill>
                <a:latin typeface="Arial" pitchFamily="34" charset="0"/>
                <a:cs typeface="Arial" pitchFamily="34" charset="0"/>
              </a:rPr>
              <a:t>Hôpital Maisonneuve-</a:t>
            </a:r>
            <a:r>
              <a:rPr lang="fr-CA" dirty="0" err="1">
                <a:solidFill>
                  <a:srgbClr val="565C62"/>
                </a:solidFill>
                <a:latin typeface="Arial" pitchFamily="34" charset="0"/>
                <a:cs typeface="Arial" pitchFamily="34" charset="0"/>
              </a:rPr>
              <a:t>Rosemont</a:t>
            </a:r>
            <a:endParaRPr lang="fr-CA" dirty="0">
              <a:solidFill>
                <a:srgbClr val="565C62"/>
              </a:solidFill>
              <a:latin typeface="Arial" pitchFamily="34" charset="0"/>
              <a:cs typeface="Arial" pitchFamily="34" charset="0"/>
            </a:endParaRPr>
          </a:p>
          <a:p>
            <a:pPr lvl="2"/>
            <a:r>
              <a:rPr lang="fr-CA" dirty="0">
                <a:solidFill>
                  <a:srgbClr val="565C62"/>
                </a:solidFill>
                <a:latin typeface="Arial" pitchFamily="34" charset="0"/>
                <a:cs typeface="Arial" pitchFamily="34" charset="0"/>
              </a:rPr>
              <a:t>Hôpital de Montréal pour enfants</a:t>
            </a:r>
          </a:p>
          <a:p>
            <a:pPr lvl="2"/>
            <a:r>
              <a:rPr lang="fr-CA" dirty="0">
                <a:solidFill>
                  <a:srgbClr val="565C62"/>
                </a:solidFill>
                <a:latin typeface="Arial" pitchFamily="34" charset="0"/>
                <a:cs typeface="Arial" pitchFamily="34" charset="0"/>
              </a:rPr>
              <a:t>Hôpital Sacré-Cœur</a:t>
            </a:r>
          </a:p>
          <a:p>
            <a:pPr lvl="2"/>
            <a:r>
              <a:rPr lang="fr-CA" dirty="0">
                <a:solidFill>
                  <a:srgbClr val="565C62"/>
                </a:solidFill>
              </a:rPr>
              <a:t>Institut et hôpital neurologique de Montréal</a:t>
            </a:r>
          </a:p>
          <a:p>
            <a:pPr lvl="2"/>
            <a:r>
              <a:rPr lang="fr-CA" dirty="0">
                <a:solidFill>
                  <a:srgbClr val="565C62"/>
                </a:solidFill>
                <a:latin typeface="Arial" pitchFamily="34" charset="0"/>
                <a:cs typeface="Arial" pitchFamily="34" charset="0"/>
              </a:rPr>
              <a:t>Institut Philippe-Pinel de Montréal</a:t>
            </a:r>
            <a:endParaRPr lang="fr-CA" dirty="0"/>
          </a:p>
        </p:txBody>
      </p:sp>
      <p:sp>
        <p:nvSpPr>
          <p:cNvPr id="20486" name="ZoneTexte 7"/>
          <p:cNvSpPr txBox="1">
            <a:spLocks noChangeArrowheads="1"/>
          </p:cNvSpPr>
          <p:nvPr>
            <p:custDataLst>
              <p:tags r:id="rId4"/>
            </p:custDataLst>
          </p:nvPr>
        </p:nvSpPr>
        <p:spPr bwMode="auto">
          <a:xfrm>
            <a:off x="2419350" y="6191707"/>
            <a:ext cx="46196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fr-CA" sz="1000" dirty="0">
                <a:solidFill>
                  <a:srgbClr val="565C62"/>
                </a:solidFill>
              </a:rPr>
              <a:t>Source : </a:t>
            </a:r>
            <a:r>
              <a:rPr lang="fr-CA" sz="1000" dirty="0">
                <a:solidFill>
                  <a:srgbClr val="FF0000"/>
                </a:solidFill>
                <a:hlinkClick r:id="rId8"/>
              </a:rPr>
              <a:t>Carte interactive SVTS de Montréal InVivo</a:t>
            </a:r>
            <a:endParaRPr lang="fr-CA" sz="1000" dirty="0">
              <a:solidFill>
                <a:srgbClr val="FF0000"/>
              </a:solidFill>
            </a:endParaRPr>
          </a:p>
        </p:txBody>
      </p:sp>
      <p:sp>
        <p:nvSpPr>
          <p:cNvPr id="11" name="Espace réservé du contenu 6"/>
          <p:cNvSpPr txBox="1">
            <a:spLocks noGrp="1"/>
          </p:cNvSpPr>
          <p:nvPr>
            <p:ph type="body" sz="quarter" idx="12"/>
            <p:custDataLst>
              <p:tags r:id="rId5"/>
            </p:custDataLst>
          </p:nvPr>
        </p:nvSpPr>
        <p:spPr>
          <a:xfrm>
            <a:off x="5054595" y="1600199"/>
            <a:ext cx="3771898" cy="3667125"/>
          </a:xfrm>
          <a:prstGeom prst="rect">
            <a:avLst/>
          </a:prstGeom>
        </p:spPr>
        <p:txBody>
          <a:bodyPr/>
          <a:lstStyle/>
          <a:p>
            <a:pPr marL="0" lvl="4">
              <a:lnSpc>
                <a:spcPct val="95000"/>
              </a:lnSpc>
              <a:spcBef>
                <a:spcPts val="1800"/>
              </a:spcBef>
              <a:spcAft>
                <a:spcPts val="200"/>
              </a:spcAft>
              <a:buClr>
                <a:schemeClr val="accent6"/>
              </a:buClr>
              <a:buSzPct val="80000"/>
            </a:pPr>
            <a:r>
              <a:rPr lang="fr-CA" sz="1400" b="1" cap="none" dirty="0">
                <a:solidFill>
                  <a:srgbClr val="0086BF"/>
                </a:solidFill>
              </a:rPr>
              <a:t>Instituts</a:t>
            </a:r>
          </a:p>
          <a:p>
            <a:pPr lvl="2"/>
            <a:r>
              <a:rPr lang="fr-CA" dirty="0">
                <a:solidFill>
                  <a:srgbClr val="565C62"/>
                </a:solidFill>
                <a:latin typeface="Arial" pitchFamily="34" charset="0"/>
                <a:cs typeface="Arial" pitchFamily="34" charset="0"/>
              </a:rPr>
              <a:t>Centre de recherche interdisciplinaire en réadaptation du Montréal métropolitain (CRIR)</a:t>
            </a:r>
          </a:p>
          <a:p>
            <a:pPr marL="228600" lvl="2" indent="-228600">
              <a:lnSpc>
                <a:spcPct val="95000"/>
              </a:lnSpc>
              <a:spcBef>
                <a:spcPts val="600"/>
              </a:spcBef>
              <a:buClr>
                <a:schemeClr val="accent1"/>
              </a:buClr>
              <a:buSzPct val="80000"/>
              <a:buFont typeface="Lucida Grande"/>
              <a:buChar char="●"/>
              <a:tabLst>
                <a:tab pos="1371600" algn="l"/>
              </a:tabLst>
            </a:pPr>
            <a:r>
              <a:rPr lang="fr-CA" sz="1400" dirty="0">
                <a:solidFill>
                  <a:srgbClr val="565C62"/>
                </a:solidFill>
              </a:rPr>
              <a:t>Institut de cardiologie de Montréal</a:t>
            </a:r>
          </a:p>
          <a:p>
            <a:pPr lvl="2"/>
            <a:r>
              <a:rPr lang="fr-CA" dirty="0">
                <a:solidFill>
                  <a:srgbClr val="565C62"/>
                </a:solidFill>
                <a:latin typeface="Arial" pitchFamily="34" charset="0"/>
                <a:cs typeface="Arial" pitchFamily="34" charset="0"/>
              </a:rPr>
              <a:t>Institut de réadaptation </a:t>
            </a:r>
            <a:r>
              <a:rPr lang="fr-CA" dirty="0" err="1">
                <a:solidFill>
                  <a:srgbClr val="565C62"/>
                </a:solidFill>
                <a:latin typeface="Arial" pitchFamily="34" charset="0"/>
                <a:cs typeface="Arial" pitchFamily="34" charset="0"/>
              </a:rPr>
              <a:t>Gingras</a:t>
            </a:r>
            <a:r>
              <a:rPr lang="fr-CA" dirty="0">
                <a:solidFill>
                  <a:srgbClr val="565C62"/>
                </a:solidFill>
                <a:latin typeface="Arial" pitchFamily="34" charset="0"/>
                <a:cs typeface="Arial" pitchFamily="34" charset="0"/>
              </a:rPr>
              <a:t>-Lindsay-de-Montréal</a:t>
            </a:r>
          </a:p>
          <a:p>
            <a:pPr marL="228600" lvl="2" indent="-228600">
              <a:lnSpc>
                <a:spcPct val="95000"/>
              </a:lnSpc>
              <a:spcBef>
                <a:spcPts val="600"/>
              </a:spcBef>
              <a:buClr>
                <a:schemeClr val="accent1"/>
              </a:buClr>
              <a:buSzPct val="80000"/>
              <a:buFont typeface="Lucida Grande"/>
              <a:buChar char="●"/>
              <a:tabLst>
                <a:tab pos="1371600" algn="l"/>
              </a:tabLst>
            </a:pPr>
            <a:r>
              <a:rPr lang="fr-CA" sz="1400" dirty="0">
                <a:solidFill>
                  <a:srgbClr val="565C62"/>
                </a:solidFill>
              </a:rPr>
              <a:t>Institut de recherche clinique de Montréal (IRCM)</a:t>
            </a:r>
          </a:p>
          <a:p>
            <a:pPr marL="228600" lvl="2" indent="-228600">
              <a:lnSpc>
                <a:spcPct val="95000"/>
              </a:lnSpc>
              <a:spcBef>
                <a:spcPts val="600"/>
              </a:spcBef>
              <a:buClr>
                <a:schemeClr val="accent1"/>
              </a:buClr>
              <a:buSzPct val="80000"/>
              <a:buFont typeface="Lucida Grande"/>
              <a:buChar char="●"/>
              <a:tabLst>
                <a:tab pos="1371600" algn="l"/>
              </a:tabLst>
            </a:pPr>
            <a:r>
              <a:rPr lang="fr-CA" sz="1400" dirty="0">
                <a:solidFill>
                  <a:srgbClr val="565C62"/>
                </a:solidFill>
              </a:rPr>
              <a:t>Institut de recherche en santé mentale Douglas</a:t>
            </a:r>
          </a:p>
          <a:p>
            <a:pPr lvl="2"/>
            <a:r>
              <a:rPr lang="fr-CA" dirty="0">
                <a:solidFill>
                  <a:srgbClr val="565C62"/>
                </a:solidFill>
                <a:latin typeface="Arial" pitchFamily="34" charset="0"/>
                <a:cs typeface="Arial" pitchFamily="34" charset="0"/>
              </a:rPr>
              <a:t>Institut de recherche Robert Sauvé en santé et en sécurité du travail du Québec (IRSST)</a:t>
            </a:r>
            <a:endParaRPr lang="fr-CA" dirty="0">
              <a:solidFill>
                <a:srgbClr val="565C62"/>
              </a:solidFill>
            </a:endParaRPr>
          </a:p>
          <a:p>
            <a:pPr lvl="2"/>
            <a:r>
              <a:rPr lang="fr-CA" dirty="0">
                <a:solidFill>
                  <a:srgbClr val="565C62"/>
                </a:solidFill>
                <a:latin typeface="Arial" pitchFamily="34" charset="0"/>
                <a:cs typeface="Arial" pitchFamily="34" charset="0"/>
              </a:rPr>
              <a:t>Institut du cancer de Montréal (ICM)</a:t>
            </a:r>
          </a:p>
          <a:p>
            <a:pPr lvl="2"/>
            <a:r>
              <a:rPr lang="fr-CA" dirty="0">
                <a:solidFill>
                  <a:srgbClr val="565C62"/>
                </a:solidFill>
              </a:rPr>
              <a:t>Institut thoracique de Montréal</a:t>
            </a:r>
          </a:p>
          <a:p>
            <a:pPr marL="228600" lvl="2" indent="-228600">
              <a:lnSpc>
                <a:spcPct val="95000"/>
              </a:lnSpc>
              <a:spcBef>
                <a:spcPts val="600"/>
              </a:spcBef>
              <a:buClr>
                <a:schemeClr val="accent1"/>
              </a:buClr>
              <a:buSzPct val="80000"/>
              <a:buFont typeface="Lucida Grande"/>
              <a:buChar char="●"/>
              <a:tabLst>
                <a:tab pos="1371600" algn="l"/>
              </a:tabLst>
            </a:pPr>
            <a:r>
              <a:rPr lang="fr-CA" sz="1400" dirty="0">
                <a:solidFill>
                  <a:srgbClr val="565C62"/>
                </a:solidFill>
                <a:latin typeface="Arial" pitchFamily="34" charset="0"/>
                <a:cs typeface="Arial" pitchFamily="34" charset="0"/>
              </a:rPr>
              <a:t>Institut universitaire de gériatrie de Montréal</a:t>
            </a:r>
            <a:endParaRPr lang="fr-CA" sz="1400" dirty="0">
              <a:solidFill>
                <a:srgbClr val="565C62"/>
              </a:solidFill>
            </a:endParaRPr>
          </a:p>
          <a:p>
            <a:pPr lvl="2"/>
            <a:endParaRPr lang="fr-CA" sz="1400" dirty="0">
              <a:solidFill>
                <a:srgbClr val="565C62"/>
              </a:solidFill>
            </a:endParaRPr>
          </a:p>
          <a:p>
            <a:pPr lvl="2"/>
            <a:endParaRPr lang="fr-CA" sz="1400" dirty="0">
              <a:solidFill>
                <a:srgbClr val="565C62"/>
              </a:solidFill>
            </a:endParaRPr>
          </a:p>
          <a:p>
            <a:pPr lvl="2"/>
            <a:endParaRPr lang="fr-CA" sz="1400" dirty="0">
              <a:solidFill>
                <a:srgbClr val="565C62"/>
              </a:solidFill>
            </a:endParaRPr>
          </a:p>
          <a:p>
            <a:pPr lvl="2"/>
            <a:endParaRPr kumimoji="0" lang="fr-CA" sz="1400" b="0" i="0" u="none" strike="noStrike" kern="1200" cap="none" spc="0" normalizeH="0" baseline="0" noProof="0" dirty="0">
              <a:ln>
                <a:noFill/>
              </a:ln>
              <a:solidFill>
                <a:schemeClr val="accent3">
                  <a:lumMod val="75000"/>
                </a:schemeClr>
              </a:solidFill>
              <a:effectLst/>
              <a:uLnTx/>
              <a:uFillTx/>
              <a:latin typeface="+mn-lt"/>
              <a:ea typeface="+mn-ea"/>
              <a:cs typeface="+mn-cs"/>
            </a:endParaRPr>
          </a:p>
        </p:txBody>
      </p:sp>
    </p:spTree>
    <p:extLst>
      <p:ext uri="{BB962C8B-B14F-4D97-AF65-F5344CB8AC3E}">
        <p14:creationId xmlns:p14="http://schemas.microsoft.com/office/powerpoint/2010/main" val="4095422484"/>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7"/>
          <p:cNvSpPr>
            <a:spLocks noGrp="1" noChangeArrowheads="1"/>
          </p:cNvSpPr>
          <p:nvPr>
            <p:ph type="title"/>
            <p:custDataLst>
              <p:tags r:id="rId1"/>
            </p:custDataLst>
          </p:nvPr>
        </p:nvSpPr>
        <p:spPr/>
        <p:txBody>
          <a:bodyPr/>
          <a:lstStyle/>
          <a:p>
            <a:pPr>
              <a:lnSpc>
                <a:spcPct val="100000"/>
              </a:lnSpc>
            </a:pPr>
            <a:r>
              <a:rPr lang="fr-FR" sz="1600" dirty="0"/>
              <a:t>Le grand Montréal :</a:t>
            </a:r>
            <a:br>
              <a:rPr lang="fr-FR" sz="2000" dirty="0"/>
            </a:br>
            <a:r>
              <a:rPr lang="fr-FR" sz="2000" b="1" dirty="0"/>
              <a:t>au confluent des sciences de la vie et des TIC</a:t>
            </a:r>
            <a:endParaRPr lang="fr-FR" b="1" dirty="0"/>
          </a:p>
        </p:txBody>
      </p:sp>
      <p:sp>
        <p:nvSpPr>
          <p:cNvPr id="4" name="Espace réservé du numéro de diapositive 3"/>
          <p:cNvSpPr>
            <a:spLocks noGrp="1"/>
          </p:cNvSpPr>
          <p:nvPr>
            <p:ph type="sldNum" sz="quarter" idx="10"/>
            <p:custDataLst>
              <p:tags r:id="rId2"/>
            </p:custDataLst>
          </p:nvPr>
        </p:nvSpPr>
        <p:spPr/>
        <p:txBody>
          <a:bodyPr/>
          <a:lstStyle/>
          <a:p>
            <a:fld id="{B7CCD2B4-99E9-D948-A3A8-62D945B078FA}" type="slidenum">
              <a:rPr lang="fr-FR" smtClean="0"/>
              <a:pPr/>
              <a:t>8</a:t>
            </a:fld>
            <a:endParaRPr lang="fr-FR"/>
          </a:p>
        </p:txBody>
      </p:sp>
      <p:sp>
        <p:nvSpPr>
          <p:cNvPr id="8197" name="Content Placeholder 2"/>
          <p:cNvSpPr>
            <a:spLocks noGrp="1"/>
          </p:cNvSpPr>
          <p:nvPr>
            <p:ph sz="half" idx="1"/>
            <p:custDataLst>
              <p:tags r:id="rId3"/>
            </p:custDataLst>
          </p:nvPr>
        </p:nvSpPr>
        <p:spPr>
          <a:xfrm>
            <a:off x="1123948" y="1560009"/>
            <a:ext cx="3771900" cy="4038574"/>
          </a:xfrm>
        </p:spPr>
        <p:txBody>
          <a:bodyPr/>
          <a:lstStyle/>
          <a:p>
            <a:pPr lvl="4"/>
            <a:r>
              <a:rPr lang="fr-FR" dirty="0"/>
              <a:t>Sciences de la vie et technologies de la santé (SVTS)</a:t>
            </a:r>
            <a:endParaRPr lang="fr-CA" dirty="0"/>
          </a:p>
          <a:p>
            <a:pPr lvl="2">
              <a:spcBef>
                <a:spcPts val="1200"/>
              </a:spcBef>
            </a:pPr>
            <a:r>
              <a:rPr lang="fr-CA" dirty="0">
                <a:solidFill>
                  <a:srgbClr val="565C62"/>
                </a:solidFill>
              </a:rPr>
              <a:t>45 000 emplois dans 600 établissements</a:t>
            </a:r>
          </a:p>
          <a:p>
            <a:pPr lvl="2">
              <a:buNone/>
            </a:pPr>
            <a:endParaRPr lang="fr-CA" dirty="0">
              <a:solidFill>
                <a:srgbClr val="565C62"/>
              </a:solidFill>
            </a:endParaRPr>
          </a:p>
          <a:p>
            <a:pPr lvl="2"/>
            <a:r>
              <a:rPr lang="fr-CA" dirty="0">
                <a:solidFill>
                  <a:srgbClr val="565C62"/>
                </a:solidFill>
              </a:rPr>
              <a:t>Plus de 12 000 chercheurs et professionnels</a:t>
            </a:r>
          </a:p>
          <a:p>
            <a:pPr lvl="2"/>
            <a:endParaRPr lang="fr-CA" dirty="0">
              <a:solidFill>
                <a:srgbClr val="565C62"/>
              </a:solidFill>
            </a:endParaRPr>
          </a:p>
          <a:p>
            <a:pPr lvl="2"/>
            <a:r>
              <a:rPr lang="fr-CA" dirty="0">
                <a:solidFill>
                  <a:srgbClr val="565C62"/>
                </a:solidFill>
              </a:rPr>
              <a:t>Œuvrant dans 300 organismes publics et parapublics</a:t>
            </a:r>
            <a:r>
              <a:rPr lang="fr-CA" baseline="30000" dirty="0">
                <a:solidFill>
                  <a:srgbClr val="565C62"/>
                </a:solidFill>
              </a:rPr>
              <a:t>1</a:t>
            </a:r>
            <a:endParaRPr lang="fr-CA" dirty="0">
              <a:solidFill>
                <a:srgbClr val="565C62"/>
              </a:solidFill>
            </a:endParaRPr>
          </a:p>
          <a:p>
            <a:pPr lvl="2"/>
            <a:endParaRPr lang="fr-CA" dirty="0">
              <a:solidFill>
                <a:srgbClr val="565C62"/>
              </a:solidFill>
            </a:endParaRPr>
          </a:p>
          <a:p>
            <a:pPr lvl="2"/>
            <a:r>
              <a:rPr lang="fr-CA" dirty="0">
                <a:solidFill>
                  <a:srgbClr val="565C62"/>
                </a:solidFill>
              </a:rPr>
              <a:t>235 entreprises dont 80 filiales de sociétés étrangères</a:t>
            </a:r>
            <a:r>
              <a:rPr lang="fr-CA" baseline="30000" dirty="0">
                <a:solidFill>
                  <a:srgbClr val="565C62"/>
                </a:solidFill>
              </a:rPr>
              <a:t>2 </a:t>
            </a:r>
            <a:r>
              <a:rPr lang="fr-CA" dirty="0">
                <a:solidFill>
                  <a:srgbClr val="565C62"/>
                </a:solidFill>
              </a:rPr>
              <a:t>regroupant plus de </a:t>
            </a:r>
            <a:r>
              <a:rPr lang="en-CA" dirty="0">
                <a:solidFill>
                  <a:srgbClr val="565C62"/>
                </a:solidFill>
              </a:rPr>
              <a:t>17 000 </a:t>
            </a:r>
            <a:r>
              <a:rPr lang="fr-CA" dirty="0">
                <a:solidFill>
                  <a:srgbClr val="565C62"/>
                </a:solidFill>
              </a:rPr>
              <a:t>emplois </a:t>
            </a:r>
            <a:r>
              <a:rPr lang="fr-CA" baseline="30000" dirty="0">
                <a:solidFill>
                  <a:srgbClr val="565C62"/>
                </a:solidFill>
              </a:rPr>
              <a:t>3</a:t>
            </a:r>
            <a:endParaRPr lang="fr-CA" dirty="0"/>
          </a:p>
          <a:p>
            <a:pPr lvl="3"/>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p:txBody>
      </p:sp>
      <p:sp>
        <p:nvSpPr>
          <p:cNvPr id="7" name="Espace réservé du contenu 6"/>
          <p:cNvSpPr>
            <a:spLocks noGrp="1"/>
          </p:cNvSpPr>
          <p:nvPr>
            <p:ph sz="half" idx="2"/>
            <p:custDataLst>
              <p:tags r:id="rId4"/>
            </p:custDataLst>
          </p:nvPr>
        </p:nvSpPr>
        <p:spPr>
          <a:xfrm>
            <a:off x="5054595" y="1569534"/>
            <a:ext cx="3771900" cy="4412166"/>
          </a:xfrm>
        </p:spPr>
        <p:txBody>
          <a:bodyPr/>
          <a:lstStyle/>
          <a:p>
            <a:pPr lvl="4"/>
            <a:r>
              <a:rPr lang="fr-CA" dirty="0"/>
              <a:t>Technologies de l’information et des communications (TIC) </a:t>
            </a:r>
          </a:p>
          <a:p>
            <a:pPr lvl="2">
              <a:spcBef>
                <a:spcPts val="1200"/>
              </a:spcBef>
            </a:pPr>
            <a:r>
              <a:rPr lang="fr-CA" dirty="0">
                <a:solidFill>
                  <a:srgbClr val="565C62"/>
                </a:solidFill>
              </a:rPr>
              <a:t>Plus de 92 000 employés qualifiés dans près de 5 000 organisations</a:t>
            </a:r>
            <a:r>
              <a:rPr lang="fr-CA" baseline="30000" dirty="0">
                <a:solidFill>
                  <a:srgbClr val="565C62"/>
                </a:solidFill>
              </a:rPr>
              <a:t>4</a:t>
            </a:r>
            <a:endParaRPr lang="fr-CA" sz="700" baseline="30000" dirty="0">
              <a:solidFill>
                <a:srgbClr val="565C62"/>
              </a:solidFill>
            </a:endParaRPr>
          </a:p>
          <a:p>
            <a:pPr lvl="2"/>
            <a:endParaRPr lang="fr-CA" dirty="0">
              <a:solidFill>
                <a:srgbClr val="565C62"/>
              </a:solidFill>
            </a:endParaRPr>
          </a:p>
          <a:p>
            <a:pPr lvl="2"/>
            <a:r>
              <a:rPr lang="fr-CA" dirty="0">
                <a:solidFill>
                  <a:srgbClr val="565C62"/>
                </a:solidFill>
              </a:rPr>
              <a:t>400 établissements étrangers</a:t>
            </a:r>
            <a:r>
              <a:rPr lang="fr-CA" baseline="30000" dirty="0">
                <a:solidFill>
                  <a:srgbClr val="565C62"/>
                </a:solidFill>
              </a:rPr>
              <a:t>5 </a:t>
            </a:r>
          </a:p>
          <a:p>
            <a:pPr lvl="2"/>
            <a:endParaRPr lang="fr-CA" dirty="0">
              <a:solidFill>
                <a:srgbClr val="565C62"/>
              </a:solidFill>
            </a:endParaRPr>
          </a:p>
          <a:p>
            <a:pPr lvl="2"/>
            <a:r>
              <a:rPr lang="fr-CA" dirty="0">
                <a:solidFill>
                  <a:srgbClr val="565C62"/>
                </a:solidFill>
              </a:rPr>
              <a:t>12 500 postes dans des activités </a:t>
            </a:r>
            <a:r>
              <a:rPr lang="fr-CA" dirty="0">
                <a:solidFill>
                  <a:srgbClr val="525A60"/>
                </a:solidFill>
              </a:rPr>
              <a:t>de R-D </a:t>
            </a:r>
            <a:r>
              <a:rPr lang="fr-CA" baseline="30000" dirty="0">
                <a:solidFill>
                  <a:srgbClr val="525A60"/>
                </a:solidFill>
              </a:rPr>
              <a:t>6</a:t>
            </a:r>
            <a:r>
              <a:rPr lang="fr-CA" dirty="0">
                <a:solidFill>
                  <a:srgbClr val="525A60"/>
                </a:solidFill>
              </a:rPr>
              <a:t> :</a:t>
            </a:r>
          </a:p>
          <a:p>
            <a:pPr lvl="3">
              <a:spcBef>
                <a:spcPts val="1200"/>
              </a:spcBef>
            </a:pPr>
            <a:r>
              <a:rPr lang="fr-CA" dirty="0">
                <a:solidFill>
                  <a:srgbClr val="565C62"/>
                </a:solidFill>
              </a:rPr>
              <a:t>7 500 chercheurs (industrie privée)</a:t>
            </a:r>
          </a:p>
          <a:p>
            <a:pPr lvl="3">
              <a:spcBef>
                <a:spcPts val="1200"/>
              </a:spcBef>
            </a:pPr>
            <a:r>
              <a:rPr lang="fr-CA" dirty="0">
                <a:solidFill>
                  <a:srgbClr val="565C62"/>
                </a:solidFill>
              </a:rPr>
              <a:t>5 000 chercheurs dans plus de 100 centres de recherche universitaire</a:t>
            </a:r>
          </a:p>
          <a:p>
            <a:pPr lvl="1"/>
            <a:endParaRPr lang="fr-CA" dirty="0"/>
          </a:p>
        </p:txBody>
      </p:sp>
      <p:sp>
        <p:nvSpPr>
          <p:cNvPr id="8" name="TextBox 7"/>
          <p:cNvSpPr txBox="1"/>
          <p:nvPr>
            <p:custDataLst>
              <p:tags r:id="rId5"/>
            </p:custDataLst>
          </p:nvPr>
        </p:nvSpPr>
        <p:spPr>
          <a:xfrm>
            <a:off x="1450981" y="5038725"/>
            <a:ext cx="6886569" cy="1015663"/>
          </a:xfrm>
          <a:prstGeom prst="rect">
            <a:avLst/>
          </a:prstGeom>
          <a:noFill/>
        </p:spPr>
        <p:txBody>
          <a:bodyPr wrap="square" rtlCol="0">
            <a:spAutoFit/>
          </a:bodyPr>
          <a:lstStyle/>
          <a:p>
            <a:r>
              <a:rPr lang="en-US" sz="1000" dirty="0">
                <a:solidFill>
                  <a:srgbClr val="525A60"/>
                </a:solidFill>
              </a:rPr>
              <a:t>1 : </a:t>
            </a:r>
            <a:r>
              <a:rPr lang="fr-CA" sz="1000" dirty="0">
                <a:solidFill>
                  <a:srgbClr val="525A60"/>
                </a:solidFill>
                <a:latin typeface="Lucida Grande"/>
                <a:ea typeface="Lucida Grande"/>
                <a:cs typeface="Lucida Grande"/>
              </a:rPr>
              <a:t>Statistiques</a:t>
            </a:r>
            <a:r>
              <a:rPr lang="en-CA" sz="1000" dirty="0">
                <a:solidFill>
                  <a:srgbClr val="525A60"/>
                </a:solidFill>
                <a:latin typeface="Lucida Grande"/>
                <a:ea typeface="Lucida Grande"/>
                <a:cs typeface="Lucida Grande"/>
              </a:rPr>
              <a:t> Canada 2012 et Expertise </a:t>
            </a:r>
            <a:r>
              <a:rPr lang="fr-CA" sz="1000" dirty="0">
                <a:solidFill>
                  <a:srgbClr val="525A60"/>
                </a:solidFill>
                <a:latin typeface="Lucida Grande"/>
                <a:ea typeface="Lucida Grande"/>
                <a:cs typeface="Lucida Grande"/>
              </a:rPr>
              <a:t>recherche</a:t>
            </a:r>
            <a:r>
              <a:rPr lang="en-CA" sz="1000" dirty="0">
                <a:solidFill>
                  <a:srgbClr val="525A60"/>
                </a:solidFill>
                <a:latin typeface="Lucida Grande"/>
                <a:ea typeface="Lucida Grande"/>
                <a:cs typeface="Lucida Grande"/>
              </a:rPr>
              <a:t> Québec 2012</a:t>
            </a:r>
          </a:p>
          <a:p>
            <a:r>
              <a:rPr lang="en-CA" sz="1000" dirty="0">
                <a:solidFill>
                  <a:srgbClr val="525A60"/>
                </a:solidFill>
                <a:latin typeface="Lucida Grande"/>
                <a:ea typeface="Lucida Grande"/>
                <a:cs typeface="Lucida Grande"/>
              </a:rPr>
              <a:t>2 : </a:t>
            </a:r>
            <a:r>
              <a:rPr lang="en-US" sz="1000" dirty="0">
                <a:solidFill>
                  <a:srgbClr val="525A60"/>
                </a:solidFill>
                <a:latin typeface="Lucida Grande"/>
                <a:ea typeface="Lucida Grande"/>
                <a:cs typeface="Lucida Grande"/>
                <a:hlinkClick r:id="rId8"/>
              </a:rPr>
              <a:t>http://www.montrealinternational.com/sciences-de-la-vie/</a:t>
            </a:r>
            <a:endParaRPr lang="en-US" sz="1000" dirty="0">
              <a:solidFill>
                <a:srgbClr val="525A60"/>
              </a:solidFill>
              <a:latin typeface="Lucida Grande"/>
              <a:ea typeface="Lucida Grande"/>
              <a:cs typeface="Lucida Grande"/>
            </a:endParaRPr>
          </a:p>
          <a:p>
            <a:r>
              <a:rPr lang="en-US" sz="1000" dirty="0">
                <a:solidFill>
                  <a:srgbClr val="525A60"/>
                </a:solidFill>
              </a:rPr>
              <a:t>3 : </a:t>
            </a:r>
            <a:r>
              <a:rPr lang="en-US" sz="1000" dirty="0">
                <a:solidFill>
                  <a:srgbClr val="525A60"/>
                </a:solidFill>
                <a:latin typeface="Lucida Grande"/>
                <a:ea typeface="Lucida Grande"/>
                <a:cs typeface="Lucida Grande"/>
              </a:rPr>
              <a:t>Profil_svts2013-1.pdf de www.montreal-invivo.com , en collaboration avec Montréal international</a:t>
            </a:r>
          </a:p>
          <a:p>
            <a:r>
              <a:rPr lang="en-CA" sz="1000" dirty="0">
                <a:solidFill>
                  <a:srgbClr val="525A60"/>
                </a:solidFill>
              </a:rPr>
              <a:t>4 : </a:t>
            </a:r>
            <a:r>
              <a:rPr lang="fr-CA" sz="1000" dirty="0">
                <a:solidFill>
                  <a:srgbClr val="525A60"/>
                </a:solidFill>
              </a:rPr>
              <a:t>Statistiques</a:t>
            </a:r>
            <a:r>
              <a:rPr lang="en-CA" sz="1000" dirty="0">
                <a:solidFill>
                  <a:srgbClr val="525A60"/>
                </a:solidFill>
              </a:rPr>
              <a:t> Canada 2012</a:t>
            </a:r>
          </a:p>
          <a:p>
            <a:r>
              <a:rPr lang="en-CA" sz="1000" dirty="0"/>
              <a:t>5 : </a:t>
            </a:r>
            <a:r>
              <a:rPr lang="en-US" sz="1000" dirty="0">
                <a:hlinkClick r:id="rId9"/>
              </a:rPr>
              <a:t>http://www.montrealinternational.com/technologies-de-linformation-et-des-communications/</a:t>
            </a:r>
            <a:endParaRPr lang="en-US" sz="1000" dirty="0"/>
          </a:p>
          <a:p>
            <a:r>
              <a:rPr lang="en-US" sz="1000" dirty="0"/>
              <a:t>6 : </a:t>
            </a:r>
            <a:r>
              <a:rPr lang="en-US" sz="1000" dirty="0">
                <a:hlinkClick r:id="rId10"/>
              </a:rPr>
              <a:t>http://www.montrealinternational.com/innovation-technologies-de-linformation-et-des-communications/</a:t>
            </a:r>
            <a:endParaRPr lang="en-US" sz="1000" dirty="0"/>
          </a:p>
        </p:txBody>
      </p:sp>
    </p:spTree>
    <p:extLst>
      <p:ext uri="{BB962C8B-B14F-4D97-AF65-F5344CB8AC3E}">
        <p14:creationId xmlns:p14="http://schemas.microsoft.com/office/powerpoint/2010/main" val="2021676789"/>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a:lnSpc>
                <a:spcPct val="100000"/>
              </a:lnSpc>
            </a:pPr>
            <a:r>
              <a:rPr lang="en-CA" sz="1800" dirty="0"/>
              <a:t>LE grand </a:t>
            </a:r>
            <a:r>
              <a:rPr lang="en-CA" sz="1800" dirty="0" err="1"/>
              <a:t>montréal</a:t>
            </a:r>
            <a:r>
              <a:rPr lang="en-CA" sz="1800" dirty="0"/>
              <a:t>:</a:t>
            </a:r>
            <a:br>
              <a:rPr lang="en-CA" sz="2000" dirty="0"/>
            </a:br>
            <a:r>
              <a:rPr lang="en-CA" sz="2000" b="1" dirty="0"/>
              <a:t>de multiples </a:t>
            </a:r>
            <a:r>
              <a:rPr lang="en-CA" sz="2000" b="1" dirty="0" err="1"/>
              <a:t>ponts</a:t>
            </a:r>
            <a:r>
              <a:rPr lang="en-CA" sz="2000" b="1" dirty="0"/>
              <a:t> entre les </a:t>
            </a:r>
            <a:r>
              <a:rPr lang="en-CA" sz="2000" b="1" dirty="0" err="1"/>
              <a:t>secteurs</a:t>
            </a:r>
            <a:r>
              <a:rPr lang="en-CA" sz="2000" b="1" dirty="0"/>
              <a:t> </a:t>
            </a:r>
            <a:r>
              <a:rPr lang="en-CA" sz="2000" b="1" dirty="0" err="1"/>
              <a:t>d’Activité</a:t>
            </a:r>
            <a:endParaRPr lang="fr-FR" dirty="0"/>
          </a:p>
        </p:txBody>
      </p:sp>
      <p:sp>
        <p:nvSpPr>
          <p:cNvPr id="3" name="Espace réservé du contenu 2"/>
          <p:cNvSpPr>
            <a:spLocks noGrp="1"/>
          </p:cNvSpPr>
          <p:nvPr>
            <p:ph idx="1"/>
            <p:custDataLst>
              <p:tags r:id="rId2"/>
            </p:custDataLst>
          </p:nvPr>
        </p:nvSpPr>
        <p:spPr/>
        <p:txBody>
          <a:bodyPr/>
          <a:lstStyle/>
          <a:p>
            <a:pPr lvl="4"/>
            <a:r>
              <a:rPr lang="fr-CA" dirty="0"/>
              <a:t>FERTILISATIONS CROISÉES</a:t>
            </a:r>
          </a:p>
          <a:p>
            <a:pPr lvl="2">
              <a:spcBef>
                <a:spcPts val="1200"/>
              </a:spcBef>
            </a:pPr>
            <a:r>
              <a:rPr lang="fr-CA" dirty="0"/>
              <a:t>TIC (Technologies de l’information et des communications)  </a:t>
            </a:r>
            <a:r>
              <a:rPr lang="fr-CA" dirty="0">
                <a:solidFill>
                  <a:srgbClr val="0086BF"/>
                </a:solidFill>
                <a:sym typeface="Wingdings"/>
              </a:rPr>
              <a:t></a:t>
            </a:r>
            <a:r>
              <a:rPr lang="fr-CA" dirty="0">
                <a:sym typeface="Wingdings"/>
              </a:rPr>
              <a:t> </a:t>
            </a:r>
            <a:r>
              <a:rPr lang="fr-CA" dirty="0"/>
              <a:t>TI Santé &amp; télémédecine</a:t>
            </a:r>
          </a:p>
          <a:p>
            <a:pPr lvl="2">
              <a:spcBef>
                <a:spcPts val="1200"/>
              </a:spcBef>
            </a:pPr>
            <a:r>
              <a:rPr lang="fr-CA" dirty="0"/>
              <a:t>Industrie du jeu vidéo  </a:t>
            </a:r>
            <a:r>
              <a:rPr lang="fr-CA" dirty="0">
                <a:solidFill>
                  <a:srgbClr val="0086BF"/>
                </a:solidFill>
                <a:sym typeface="Wingdings"/>
              </a:rPr>
              <a:t></a:t>
            </a:r>
            <a:r>
              <a:rPr lang="fr-CA" dirty="0">
                <a:sym typeface="Wingdings"/>
              </a:rPr>
              <a:t> </a:t>
            </a:r>
            <a:r>
              <a:rPr lang="fr-CA" dirty="0"/>
              <a:t>réalité virtuelle, expérience patient</a:t>
            </a:r>
          </a:p>
          <a:p>
            <a:pPr lvl="2">
              <a:spcBef>
                <a:spcPts val="1200"/>
              </a:spcBef>
            </a:pPr>
            <a:r>
              <a:rPr lang="fr-CA" dirty="0"/>
              <a:t>Secteur aéronautique  </a:t>
            </a:r>
            <a:r>
              <a:rPr lang="fr-CA" dirty="0">
                <a:solidFill>
                  <a:srgbClr val="0086BF"/>
                </a:solidFill>
                <a:sym typeface="Wingdings"/>
              </a:rPr>
              <a:t></a:t>
            </a:r>
            <a:r>
              <a:rPr lang="fr-CA" dirty="0">
                <a:sym typeface="Wingdings"/>
              </a:rPr>
              <a:t>  </a:t>
            </a:r>
            <a:r>
              <a:rPr lang="fr-CA" dirty="0"/>
              <a:t>simulateurs, fabrication industrielle de précision</a:t>
            </a:r>
          </a:p>
          <a:p>
            <a:pPr lvl="2">
              <a:spcBef>
                <a:spcPts val="1200"/>
              </a:spcBef>
            </a:pPr>
            <a:r>
              <a:rPr lang="fr-CA" dirty="0"/>
              <a:t>Génomique &amp; </a:t>
            </a:r>
            <a:r>
              <a:rPr lang="fr-CA" dirty="0" err="1"/>
              <a:t>bio-informatique</a:t>
            </a:r>
            <a:r>
              <a:rPr lang="fr-CA" dirty="0"/>
              <a:t>   </a:t>
            </a:r>
            <a:r>
              <a:rPr lang="fr-CA" dirty="0">
                <a:solidFill>
                  <a:srgbClr val="0086BF"/>
                </a:solidFill>
                <a:sym typeface="Wingdings"/>
              </a:rPr>
              <a:t></a:t>
            </a:r>
            <a:r>
              <a:rPr lang="fr-CA" dirty="0">
                <a:sym typeface="Wingdings"/>
              </a:rPr>
              <a:t> </a:t>
            </a:r>
            <a:r>
              <a:rPr lang="fr-CA" dirty="0"/>
              <a:t> médecine personnalisée, diagnostic</a:t>
            </a:r>
          </a:p>
          <a:p>
            <a:pPr lvl="2">
              <a:spcBef>
                <a:spcPts val="1200"/>
              </a:spcBef>
            </a:pPr>
            <a:r>
              <a:rPr lang="fr-CA" dirty="0"/>
              <a:t>Logistique  </a:t>
            </a:r>
            <a:r>
              <a:rPr lang="fr-CA" dirty="0">
                <a:solidFill>
                  <a:srgbClr val="0086BF"/>
                </a:solidFill>
                <a:sym typeface="Wingdings"/>
              </a:rPr>
              <a:t></a:t>
            </a:r>
            <a:r>
              <a:rPr lang="fr-CA" dirty="0">
                <a:sym typeface="Wingdings"/>
              </a:rPr>
              <a:t>   </a:t>
            </a:r>
            <a:r>
              <a:rPr lang="fr-CA" dirty="0"/>
              <a:t>gestion des stocks, optimisation de la chaîne logistique, traçabilité</a:t>
            </a:r>
          </a:p>
          <a:p>
            <a:pPr lvl="2">
              <a:buNone/>
            </a:pPr>
            <a:endParaRPr lang="fr-CA" dirty="0"/>
          </a:p>
        </p:txBody>
      </p:sp>
      <p:sp>
        <p:nvSpPr>
          <p:cNvPr id="4" name="Espace réservé du numéro de diapositive 3"/>
          <p:cNvSpPr>
            <a:spLocks noGrp="1"/>
          </p:cNvSpPr>
          <p:nvPr>
            <p:ph type="sldNum" sz="quarter" idx="12"/>
            <p:custDataLst>
              <p:tags r:id="rId3"/>
            </p:custDataLst>
          </p:nvPr>
        </p:nvSpPr>
        <p:spPr/>
        <p:txBody>
          <a:bodyPr/>
          <a:lstStyle/>
          <a:p>
            <a:fld id="{B7CCD2B4-99E9-D948-A3A8-62D945B078FA}" type="slidenum">
              <a:rPr lang="fr-FR" smtClean="0"/>
              <a:pPr/>
              <a:t>9</a:t>
            </a:fld>
            <a:endParaRPr lang="fr-FR" dirty="0"/>
          </a:p>
        </p:txBody>
      </p:sp>
      <p:sp>
        <p:nvSpPr>
          <p:cNvPr id="5" name="Content Placeholder 2"/>
          <p:cNvSpPr txBox="1">
            <a:spLocks/>
          </p:cNvSpPr>
          <p:nvPr>
            <p:custDataLst>
              <p:tags r:id="rId4"/>
            </p:custDataLst>
          </p:nvPr>
        </p:nvSpPr>
        <p:spPr>
          <a:xfrm>
            <a:off x="1123948" y="3846009"/>
            <a:ext cx="7648577" cy="2259516"/>
          </a:xfrm>
          <a:prstGeom prst="rect">
            <a:avLst/>
          </a:prstGeom>
        </p:spPr>
        <p:txBody>
          <a:bodyPr vert="horz" lIns="0" tIns="0" rIns="0" bIns="0" rtlCol="0">
            <a:noAutofit/>
          </a:bodyPr>
          <a:lstStyle/>
          <a:p>
            <a:pPr marL="0" marR="0" lvl="4" indent="0" algn="l" defTabSz="457200" rtl="0" eaLnBrk="1" fontAlgn="auto" latinLnBrk="0" hangingPunct="1">
              <a:lnSpc>
                <a:spcPct val="95000"/>
              </a:lnSpc>
              <a:spcBef>
                <a:spcPts val="1800"/>
              </a:spcBef>
              <a:spcAft>
                <a:spcPts val="200"/>
              </a:spcAft>
              <a:buClr>
                <a:schemeClr val="accent6"/>
              </a:buClr>
              <a:buSzPct val="80000"/>
              <a:buFont typeface="Lucida Grande"/>
              <a:buNone/>
              <a:tabLst/>
              <a:defRPr/>
            </a:pPr>
            <a:r>
              <a:rPr lang="fr-FR" sz="1600" b="1" cap="all" dirty="0">
                <a:solidFill>
                  <a:schemeClr val="tx2"/>
                </a:solidFill>
              </a:rPr>
              <a:t>Montréal, ville </a:t>
            </a:r>
            <a:r>
              <a:rPr lang="fr-FR" sz="1600" b="1" cap="all" dirty="0" err="1">
                <a:solidFill>
                  <a:schemeClr val="tx2"/>
                </a:solidFill>
              </a:rPr>
              <a:t>unesco</a:t>
            </a:r>
            <a:r>
              <a:rPr lang="fr-FR" sz="1600" b="1" cap="all" dirty="0">
                <a:solidFill>
                  <a:schemeClr val="tx2"/>
                </a:solidFill>
              </a:rPr>
              <a:t> du design</a:t>
            </a:r>
          </a:p>
          <a:p>
            <a:pPr marL="228600" marR="0" lvl="2" indent="-228600" algn="l" defTabSz="457200" rtl="0" eaLnBrk="1" fontAlgn="auto" latinLnBrk="0" hangingPunct="1">
              <a:lnSpc>
                <a:spcPct val="95000"/>
              </a:lnSpc>
              <a:spcBef>
                <a:spcPts val="1200"/>
              </a:spcBef>
              <a:spcAft>
                <a:spcPts val="0"/>
              </a:spcAft>
              <a:buClr>
                <a:schemeClr val="accent1"/>
              </a:buClr>
              <a:buSzPct val="80000"/>
              <a:buFont typeface="Lucida Grande"/>
              <a:buChar char="●"/>
              <a:tabLst>
                <a:tab pos="1371600" algn="l"/>
              </a:tabLst>
              <a:defRPr/>
            </a:pPr>
            <a:r>
              <a:rPr kumimoji="0" lang="fr-CA" sz="1400" b="0" i="0" u="none" strike="noStrike" kern="1200" cap="none" spc="0" normalizeH="0" baseline="0" noProof="0" dirty="0">
                <a:ln>
                  <a:noFill/>
                </a:ln>
                <a:solidFill>
                  <a:srgbClr val="565C62"/>
                </a:solidFill>
                <a:effectLst/>
                <a:uLnTx/>
                <a:uFillTx/>
                <a:latin typeface="+mn-lt"/>
                <a:ea typeface="+mn-ea"/>
                <a:cs typeface="+mn-cs"/>
              </a:rPr>
              <a:t>Membre du réseau des villes</a:t>
            </a:r>
            <a:r>
              <a:rPr kumimoji="0" lang="fr-CA" sz="1400" b="0" i="0" u="none" strike="noStrike" kern="1200" cap="none" spc="0" normalizeH="0" noProof="0" dirty="0">
                <a:ln>
                  <a:noFill/>
                </a:ln>
                <a:solidFill>
                  <a:srgbClr val="565C62"/>
                </a:solidFill>
                <a:effectLst/>
                <a:uLnTx/>
                <a:uFillTx/>
                <a:latin typeface="+mn-lt"/>
                <a:ea typeface="+mn-ea"/>
                <a:cs typeface="+mn-cs"/>
              </a:rPr>
              <a:t> créatives de l’UNESCO (2006) – </a:t>
            </a:r>
            <a:r>
              <a:rPr kumimoji="0" lang="fr-CA" sz="1400" b="0" i="0" u="none" strike="noStrike" kern="1200" cap="none" spc="0" normalizeH="0" noProof="0" dirty="0">
                <a:ln>
                  <a:noFill/>
                </a:ln>
                <a:solidFill>
                  <a:srgbClr val="565C62"/>
                </a:solidFill>
                <a:effectLst/>
                <a:uLnTx/>
                <a:uFillTx/>
                <a:latin typeface="+mn-lt"/>
                <a:ea typeface="+mn-ea"/>
                <a:cs typeface="+mn-cs"/>
                <a:hlinkClick r:id="rId7"/>
              </a:rPr>
              <a:t>Site web</a:t>
            </a:r>
            <a:endParaRPr kumimoji="0" lang="fr-CA" sz="1400" b="0" i="0" u="none" strike="noStrike" kern="1200" cap="none" spc="0" normalizeH="0" baseline="0" noProof="0" dirty="0">
              <a:ln>
                <a:noFill/>
              </a:ln>
              <a:solidFill>
                <a:srgbClr val="565C62"/>
              </a:solidFill>
              <a:effectLst/>
              <a:uLnTx/>
              <a:uFillTx/>
              <a:latin typeface="+mn-lt"/>
              <a:ea typeface="+mn-ea"/>
              <a:cs typeface="+mn-cs"/>
            </a:endParaRPr>
          </a:p>
          <a:p>
            <a:pPr marL="228600" marR="0" lvl="2" indent="-228600" algn="l" defTabSz="457200" rtl="0" eaLnBrk="1" fontAlgn="auto" latinLnBrk="0" hangingPunct="1">
              <a:lnSpc>
                <a:spcPct val="95000"/>
              </a:lnSpc>
              <a:spcBef>
                <a:spcPts val="1200"/>
              </a:spcBef>
              <a:spcAft>
                <a:spcPts val="0"/>
              </a:spcAft>
              <a:buClr>
                <a:schemeClr val="accent1"/>
              </a:buClr>
              <a:buSzPct val="80000"/>
              <a:buFont typeface="Lucida Grande"/>
              <a:buChar char="●"/>
              <a:tabLst>
                <a:tab pos="1371600" algn="l"/>
              </a:tabLst>
              <a:defRPr/>
            </a:pPr>
            <a:r>
              <a:rPr kumimoji="0" lang="fr-CA" sz="1400" b="0" i="0" u="none" strike="noStrike" kern="1200" cap="none" spc="0" normalizeH="0" baseline="0" noProof="0" dirty="0">
                <a:ln>
                  <a:noFill/>
                </a:ln>
                <a:solidFill>
                  <a:srgbClr val="565C62"/>
                </a:solidFill>
                <a:effectLst/>
                <a:uLnTx/>
                <a:uFillTx/>
                <a:latin typeface="+mn-lt"/>
                <a:ea typeface="+mn-ea"/>
                <a:cs typeface="+mn-cs"/>
              </a:rPr>
              <a:t>Haut lieu de créativité  (arts de la scène, arts technologiques, design industriel)</a:t>
            </a:r>
          </a:p>
          <a:p>
            <a:pPr marL="228600" marR="0" lvl="2" indent="-228600" algn="l" defTabSz="457200" rtl="0" eaLnBrk="1" fontAlgn="auto" latinLnBrk="0" hangingPunct="1">
              <a:lnSpc>
                <a:spcPct val="95000"/>
              </a:lnSpc>
              <a:spcBef>
                <a:spcPts val="1200"/>
              </a:spcBef>
              <a:spcAft>
                <a:spcPts val="0"/>
              </a:spcAft>
              <a:buClr>
                <a:schemeClr val="accent1"/>
              </a:buClr>
              <a:buSzPct val="80000"/>
              <a:buFont typeface="Lucida Grande"/>
              <a:buChar char="●"/>
              <a:tabLst>
                <a:tab pos="1371600" algn="l"/>
              </a:tabLst>
              <a:defRPr/>
            </a:pPr>
            <a:r>
              <a:rPr lang="fr-CA" sz="1400" dirty="0">
                <a:solidFill>
                  <a:srgbClr val="565C62"/>
                </a:solidFill>
              </a:rPr>
              <a:t>Apport accru du design dans les technologies médicales:</a:t>
            </a:r>
          </a:p>
          <a:p>
            <a:pPr marL="685800" lvl="3" indent="-228600">
              <a:lnSpc>
                <a:spcPct val="95000"/>
              </a:lnSpc>
              <a:spcBef>
                <a:spcPts val="600"/>
              </a:spcBef>
              <a:buClr>
                <a:srgbClr val="0086BF"/>
              </a:buClr>
              <a:buSzPct val="80000"/>
              <a:buFont typeface="Wingdings" pitchFamily="2" charset="2"/>
              <a:buChar char="§"/>
              <a:tabLst>
                <a:tab pos="1371600" algn="l"/>
              </a:tabLst>
              <a:defRPr/>
            </a:pPr>
            <a:r>
              <a:rPr lang="fr-CA" sz="1400" dirty="0">
                <a:solidFill>
                  <a:srgbClr val="565C62"/>
                </a:solidFill>
              </a:rPr>
              <a:t>ergonomie, simulation 3D, monitoring de mouvements</a:t>
            </a:r>
          </a:p>
          <a:p>
            <a:pPr marL="685800" lvl="3" indent="-228600">
              <a:lnSpc>
                <a:spcPct val="95000"/>
              </a:lnSpc>
              <a:spcBef>
                <a:spcPts val="600"/>
              </a:spcBef>
              <a:buClr>
                <a:srgbClr val="0086BF"/>
              </a:buClr>
              <a:buSzPct val="80000"/>
              <a:buFont typeface="Wingdings" pitchFamily="2" charset="2"/>
              <a:buChar char="§"/>
              <a:tabLst>
                <a:tab pos="1371600" algn="l"/>
              </a:tabLst>
              <a:defRPr/>
            </a:pPr>
            <a:r>
              <a:rPr lang="fr-CA" sz="1400" dirty="0">
                <a:solidFill>
                  <a:srgbClr val="565C62"/>
                </a:solidFill>
              </a:rPr>
              <a:t>amélioration de l’«expérience-patient», aménagement d’espace de vie et de santé</a:t>
            </a:r>
            <a:endParaRPr kumimoji="0" lang="fr-CA" sz="1400" b="0" i="0" u="none" strike="noStrike" kern="1200" cap="none" spc="0" normalizeH="0" baseline="0" noProof="0" dirty="0">
              <a:ln>
                <a:noFill/>
              </a:ln>
              <a:solidFill>
                <a:schemeClr val="accent3">
                  <a:lumMod val="75000"/>
                </a:schemeClr>
              </a:solidFill>
              <a:effectLst/>
              <a:uLnTx/>
              <a:uFillTx/>
              <a:latin typeface="+mn-lt"/>
              <a:ea typeface="+mn-ea"/>
              <a:cs typeface="+mn-cs"/>
            </a:endParaRPr>
          </a:p>
          <a:p>
            <a:pPr marL="0" marR="0" lvl="1" indent="0" algn="l" defTabSz="457200" rtl="0" eaLnBrk="1" fontAlgn="auto" latinLnBrk="0" hangingPunct="1">
              <a:lnSpc>
                <a:spcPct val="95000"/>
              </a:lnSpc>
              <a:spcBef>
                <a:spcPts val="800"/>
              </a:spcBef>
              <a:spcAft>
                <a:spcPts val="0"/>
              </a:spcAft>
              <a:buClr>
                <a:schemeClr val="accent6"/>
              </a:buClr>
              <a:buSzPct val="80000"/>
              <a:buFont typeface="Lucida Grande"/>
              <a:buNone/>
              <a:tabLst>
                <a:tab pos="1371600" algn="l"/>
              </a:tabLst>
              <a:defRPr/>
            </a:pPr>
            <a:endParaRPr kumimoji="0" lang="fr-CA" sz="1400" b="0" i="0" u="none" strike="noStrike" kern="1200" cap="none" spc="0" normalizeH="0" baseline="0" noProof="0" dirty="0">
              <a:ln>
                <a:noFill/>
              </a:ln>
              <a:solidFill>
                <a:schemeClr val="accent3">
                  <a:lumMod val="75000"/>
                </a:schemeClr>
              </a:solidFill>
              <a:effectLst/>
              <a:uLnTx/>
              <a:uFillTx/>
              <a:latin typeface="+mn-lt"/>
              <a:ea typeface="+mn-ea"/>
              <a:cs typeface="+mn-cs"/>
            </a:endParaRPr>
          </a:p>
          <a:p>
            <a:pPr marL="0" marR="0" lvl="1" indent="0" algn="l" defTabSz="457200" rtl="0" eaLnBrk="1" fontAlgn="auto" latinLnBrk="0" hangingPunct="1">
              <a:lnSpc>
                <a:spcPct val="95000"/>
              </a:lnSpc>
              <a:spcBef>
                <a:spcPts val="800"/>
              </a:spcBef>
              <a:spcAft>
                <a:spcPts val="0"/>
              </a:spcAft>
              <a:buClr>
                <a:schemeClr val="accent6"/>
              </a:buClr>
              <a:buSzPct val="80000"/>
              <a:buFont typeface="Lucida Grande"/>
              <a:buNone/>
              <a:tabLst>
                <a:tab pos="1371600" algn="l"/>
              </a:tabLst>
              <a:defRPr/>
            </a:pPr>
            <a:endParaRPr kumimoji="0" lang="fr-CA" sz="1400" b="0" i="0" u="none" strike="noStrike" kern="1200" cap="none" spc="0" normalizeH="0" baseline="0" noProof="0" dirty="0">
              <a:ln>
                <a:noFill/>
              </a:ln>
              <a:solidFill>
                <a:schemeClr val="accent3">
                  <a:lumMod val="75000"/>
                </a:schemeClr>
              </a:solidFill>
              <a:effectLst/>
              <a:uLnTx/>
              <a:uFillTx/>
              <a:latin typeface="+mn-lt"/>
              <a:ea typeface="+mn-ea"/>
              <a:cs typeface="+mn-cs"/>
            </a:endParaRPr>
          </a:p>
          <a:p>
            <a:pPr marL="0" marR="0" lvl="1" indent="0" algn="l" defTabSz="457200" rtl="0" eaLnBrk="1" fontAlgn="auto" latinLnBrk="0" hangingPunct="1">
              <a:lnSpc>
                <a:spcPct val="95000"/>
              </a:lnSpc>
              <a:spcBef>
                <a:spcPts val="800"/>
              </a:spcBef>
              <a:spcAft>
                <a:spcPts val="0"/>
              </a:spcAft>
              <a:buClr>
                <a:schemeClr val="accent6"/>
              </a:buClr>
              <a:buSzPct val="80000"/>
              <a:buFont typeface="Lucida Grande"/>
              <a:buNone/>
              <a:tabLst>
                <a:tab pos="1371600" algn="l"/>
              </a:tabLst>
              <a:defRPr/>
            </a:pPr>
            <a:endParaRPr kumimoji="0" lang="fr-CA" sz="1400" b="0" i="0" u="none" strike="noStrike" kern="1200" cap="none" spc="0" normalizeH="0" baseline="0" noProof="0" dirty="0">
              <a:ln>
                <a:noFill/>
              </a:ln>
              <a:solidFill>
                <a:schemeClr val="accent3">
                  <a:lumMod val="75000"/>
                </a:schemeClr>
              </a:solidFill>
              <a:effectLst/>
              <a:uLnTx/>
              <a:uFillTx/>
              <a:latin typeface="+mn-lt"/>
              <a:ea typeface="+mn-ea"/>
              <a:cs typeface="+mn-cs"/>
            </a:endParaRPr>
          </a:p>
          <a:p>
            <a:pPr marL="0" marR="0" lvl="1" indent="0" algn="l" defTabSz="457200" rtl="0" eaLnBrk="1" fontAlgn="auto" latinLnBrk="0" hangingPunct="1">
              <a:lnSpc>
                <a:spcPct val="95000"/>
              </a:lnSpc>
              <a:spcBef>
                <a:spcPts val="800"/>
              </a:spcBef>
              <a:spcAft>
                <a:spcPts val="0"/>
              </a:spcAft>
              <a:buClr>
                <a:schemeClr val="accent6"/>
              </a:buClr>
              <a:buSzPct val="80000"/>
              <a:buFont typeface="Lucida Grande"/>
              <a:buNone/>
              <a:tabLst>
                <a:tab pos="1371600" algn="l"/>
              </a:tabLst>
              <a:defRPr/>
            </a:pPr>
            <a:endParaRPr kumimoji="0" lang="fr-CA" sz="1400" b="0" i="0" u="none" strike="noStrike" kern="1200" cap="none" spc="0" normalizeH="0" baseline="0" noProof="0" dirty="0">
              <a:ln>
                <a:noFill/>
              </a:ln>
              <a:solidFill>
                <a:schemeClr val="accent3">
                  <a:lumMod val="75000"/>
                </a:schemeClr>
              </a:solidFill>
              <a:effectLst/>
              <a:uLnTx/>
              <a:uFillTx/>
              <a:latin typeface="+mn-lt"/>
              <a:ea typeface="+mn-ea"/>
              <a:cs typeface="+mn-cs"/>
            </a:endParaRPr>
          </a:p>
          <a:p>
            <a:pPr marL="0" marR="0" lvl="1" indent="0" algn="l" defTabSz="457200" rtl="0" eaLnBrk="1" fontAlgn="auto" latinLnBrk="0" hangingPunct="1">
              <a:lnSpc>
                <a:spcPct val="95000"/>
              </a:lnSpc>
              <a:spcBef>
                <a:spcPts val="800"/>
              </a:spcBef>
              <a:spcAft>
                <a:spcPts val="0"/>
              </a:spcAft>
              <a:buClr>
                <a:schemeClr val="accent6"/>
              </a:buClr>
              <a:buSzPct val="80000"/>
              <a:buFont typeface="Lucida Grande"/>
              <a:buNone/>
              <a:tabLst>
                <a:tab pos="1371600" algn="l"/>
              </a:tabLst>
              <a:defRPr/>
            </a:pPr>
            <a:endParaRPr kumimoji="0" lang="fr-CA" sz="1400" b="0" i="0" u="none" strike="noStrike" kern="1200" cap="none" spc="0" normalizeH="0" baseline="0" noProof="0" dirty="0">
              <a:ln>
                <a:noFill/>
              </a:ln>
              <a:solidFill>
                <a:schemeClr val="accent3">
                  <a:lumMod val="75000"/>
                </a:schemeClr>
              </a:solidFill>
              <a:effectLst/>
              <a:uLnTx/>
              <a:uFillTx/>
              <a:latin typeface="+mn-lt"/>
              <a:ea typeface="+mn-ea"/>
              <a:cs typeface="+mn-cs"/>
            </a:endParaRPr>
          </a:p>
          <a:p>
            <a:pPr marL="0" marR="0" lvl="1" indent="0" algn="l" defTabSz="457200" rtl="0" eaLnBrk="1" fontAlgn="auto" latinLnBrk="0" hangingPunct="1">
              <a:lnSpc>
                <a:spcPct val="95000"/>
              </a:lnSpc>
              <a:spcBef>
                <a:spcPts val="800"/>
              </a:spcBef>
              <a:spcAft>
                <a:spcPts val="0"/>
              </a:spcAft>
              <a:buClr>
                <a:schemeClr val="accent6"/>
              </a:buClr>
              <a:buSzPct val="80000"/>
              <a:buFont typeface="Lucida Grande"/>
              <a:buNone/>
              <a:tabLst>
                <a:tab pos="1371600" algn="l"/>
              </a:tabLst>
              <a:defRPr/>
            </a:pPr>
            <a:endParaRPr kumimoji="0" lang="fr-CA" sz="1400" b="0" i="0" u="none" strike="noStrike" kern="1200" cap="none" spc="0" normalizeH="0" baseline="0" noProof="0" dirty="0">
              <a:ln>
                <a:noFill/>
              </a:ln>
              <a:solidFill>
                <a:schemeClr val="accent3">
                  <a:lumMod val="75000"/>
                </a:schemeClr>
              </a:solidFill>
              <a:effectLst/>
              <a:uLnTx/>
              <a:uFillTx/>
              <a:latin typeface="+mn-lt"/>
              <a:ea typeface="+mn-ea"/>
              <a:cs typeface="+mn-cs"/>
            </a:endParaRPr>
          </a:p>
          <a:p>
            <a:pPr marL="0" marR="0" lvl="1" indent="0" algn="l" defTabSz="457200" rtl="0" eaLnBrk="1" fontAlgn="auto" latinLnBrk="0" hangingPunct="1">
              <a:lnSpc>
                <a:spcPct val="95000"/>
              </a:lnSpc>
              <a:spcBef>
                <a:spcPts val="800"/>
              </a:spcBef>
              <a:spcAft>
                <a:spcPts val="0"/>
              </a:spcAft>
              <a:buClr>
                <a:schemeClr val="accent6"/>
              </a:buClr>
              <a:buSzPct val="80000"/>
              <a:buFont typeface="Lucida Grande"/>
              <a:buNone/>
              <a:tabLst>
                <a:tab pos="1371600" algn="l"/>
              </a:tabLst>
              <a:defRPr/>
            </a:pPr>
            <a:endParaRPr kumimoji="0" lang="fr-CA" sz="1400" b="0" i="0" u="none" strike="noStrike" kern="1200" cap="none" spc="0" normalizeH="0" baseline="0" noProof="0" dirty="0">
              <a:ln>
                <a:noFill/>
              </a:ln>
              <a:solidFill>
                <a:schemeClr val="accent3">
                  <a:lumMod val="75000"/>
                </a:schemeClr>
              </a:solidFill>
              <a:effectLst/>
              <a:uLnTx/>
              <a:uFillTx/>
              <a:latin typeface="+mn-lt"/>
              <a:ea typeface="+mn-ea"/>
              <a:cs typeface="+mn-cs"/>
            </a:endParaRPr>
          </a:p>
        </p:txBody>
      </p:sp>
    </p:spTree>
    <p:extLst>
      <p:ext uri="{BB962C8B-B14F-4D97-AF65-F5344CB8AC3E}">
        <p14:creationId xmlns:p14="http://schemas.microsoft.com/office/powerpoint/2010/main" val="2181297737"/>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a:lnSpc>
                <a:spcPct val="100000"/>
              </a:lnSpc>
            </a:pPr>
            <a:r>
              <a:rPr lang="en-CA" sz="1800" dirty="0"/>
              <a:t>Les technologies </a:t>
            </a:r>
            <a:r>
              <a:rPr lang="en-CA" sz="1800" dirty="0" err="1"/>
              <a:t>médicales</a:t>
            </a:r>
            <a:r>
              <a:rPr lang="en-CA" sz="1800" dirty="0"/>
              <a:t> </a:t>
            </a:r>
            <a:r>
              <a:rPr lang="en-CA" sz="1800" dirty="0" err="1"/>
              <a:t>dans</a:t>
            </a:r>
            <a:r>
              <a:rPr lang="en-CA" sz="1800" dirty="0"/>
              <a:t> le grand </a:t>
            </a:r>
            <a:r>
              <a:rPr lang="en-CA" sz="1800" dirty="0" err="1"/>
              <a:t>montréal</a:t>
            </a:r>
            <a:r>
              <a:rPr lang="en-CA" sz="1800" dirty="0"/>
              <a:t>:</a:t>
            </a:r>
            <a:br>
              <a:rPr lang="en-CA" sz="2000" dirty="0"/>
            </a:br>
            <a:r>
              <a:rPr lang="en-CA" sz="2000" b="1" dirty="0"/>
              <a:t>leaders et </a:t>
            </a:r>
            <a:r>
              <a:rPr lang="en-CA" sz="2000" b="1" dirty="0" err="1"/>
              <a:t>faits</a:t>
            </a:r>
            <a:r>
              <a:rPr lang="en-CA" sz="2000" b="1" dirty="0"/>
              <a:t> </a:t>
            </a:r>
            <a:r>
              <a:rPr lang="en-CA" sz="2000" b="1" dirty="0" err="1"/>
              <a:t>marquants</a:t>
            </a:r>
            <a:endParaRPr lang="fr-FR" dirty="0"/>
          </a:p>
        </p:txBody>
      </p:sp>
      <p:sp>
        <p:nvSpPr>
          <p:cNvPr id="4" name="Espace réservé du numéro de diapositive 3"/>
          <p:cNvSpPr>
            <a:spLocks noGrp="1"/>
          </p:cNvSpPr>
          <p:nvPr>
            <p:ph type="sldNum" sz="quarter" idx="12"/>
            <p:custDataLst>
              <p:tags r:id="rId2"/>
            </p:custDataLst>
          </p:nvPr>
        </p:nvSpPr>
        <p:spPr/>
        <p:txBody>
          <a:bodyPr/>
          <a:lstStyle/>
          <a:p>
            <a:fld id="{B7CCD2B4-99E9-D948-A3A8-62D945B078FA}" type="slidenum">
              <a:rPr lang="fr-FR" smtClean="0"/>
              <a:pPr/>
              <a:t>10</a:t>
            </a:fld>
            <a:endParaRPr lang="fr-FR" dirty="0"/>
          </a:p>
        </p:txBody>
      </p:sp>
      <p:sp>
        <p:nvSpPr>
          <p:cNvPr id="6" name="Espace réservé du contenu 5"/>
          <p:cNvSpPr>
            <a:spLocks noGrp="1"/>
          </p:cNvSpPr>
          <p:nvPr>
            <p:ph idx="1"/>
            <p:custDataLst>
              <p:tags r:id="rId3"/>
            </p:custDataLst>
          </p:nvPr>
        </p:nvSpPr>
        <p:spPr>
          <a:xfrm>
            <a:off x="1175039" y="1600200"/>
            <a:ext cx="7680326" cy="4525963"/>
          </a:xfrm>
        </p:spPr>
        <p:txBody>
          <a:bodyPr/>
          <a:lstStyle/>
          <a:p>
            <a:pPr marL="180975" indent="-180975">
              <a:spcBef>
                <a:spcPts val="600"/>
              </a:spcBef>
              <a:buClr>
                <a:srgbClr val="00558C"/>
              </a:buClr>
            </a:pPr>
            <a:r>
              <a:rPr lang="fr-CA" dirty="0" err="1">
                <a:solidFill>
                  <a:srgbClr val="0086BF"/>
                </a:solidFill>
              </a:rPr>
              <a:t>Kinova</a:t>
            </a:r>
            <a:r>
              <a:rPr lang="fr-CA" dirty="0">
                <a:solidFill>
                  <a:srgbClr val="0086BF"/>
                </a:solidFill>
              </a:rPr>
              <a:t> </a:t>
            </a:r>
            <a:endParaRPr lang="fr-CA" b="0" dirty="0">
              <a:solidFill>
                <a:schemeClr val="accent3">
                  <a:lumMod val="75000"/>
                </a:schemeClr>
              </a:solidFill>
            </a:endParaRPr>
          </a:p>
          <a:p>
            <a:pPr marL="180975" indent="-180975">
              <a:spcBef>
                <a:spcPts val="600"/>
              </a:spcBef>
              <a:buClr>
                <a:srgbClr val="00558C"/>
              </a:buClr>
              <a:buFont typeface="Symbol" pitchFamily="18" charset="2"/>
              <a:buChar char="·"/>
            </a:pPr>
            <a:r>
              <a:rPr lang="fr-CA" b="0" dirty="0">
                <a:solidFill>
                  <a:schemeClr val="accent3">
                    <a:lumMod val="75000"/>
                  </a:schemeClr>
                </a:solidFill>
              </a:rPr>
              <a:t>Appui financier d’Investissement Québec pour développer la commercialisation et l’exportation de sa plateforme </a:t>
            </a:r>
            <a:r>
              <a:rPr lang="fr-CA" b="0" dirty="0">
                <a:solidFill>
                  <a:srgbClr val="565C62"/>
                </a:solidFill>
              </a:rPr>
              <a:t>Jaco, le premier bras robotisé à trois doigts conçu pour aider les personnes en fauteuil motorisé (octobre 2013)</a:t>
            </a:r>
          </a:p>
          <a:p>
            <a:pPr marL="180975" indent="-180975">
              <a:spcBef>
                <a:spcPts val="600"/>
              </a:spcBef>
              <a:buClr>
                <a:srgbClr val="00558C"/>
              </a:buClr>
            </a:pPr>
            <a:r>
              <a:rPr lang="fr-CA" dirty="0">
                <a:solidFill>
                  <a:srgbClr val="0086BF"/>
                </a:solidFill>
              </a:rPr>
              <a:t>Carré Technologies</a:t>
            </a:r>
            <a:endParaRPr lang="fr-CA" b="0" dirty="0">
              <a:solidFill>
                <a:schemeClr val="accent3">
                  <a:lumMod val="75000"/>
                </a:schemeClr>
              </a:solidFill>
            </a:endParaRPr>
          </a:p>
          <a:p>
            <a:pPr marL="180975" indent="-180975">
              <a:spcBef>
                <a:spcPts val="600"/>
              </a:spcBef>
              <a:buClr>
                <a:srgbClr val="00558C"/>
              </a:buClr>
              <a:buFont typeface="Symbol" pitchFamily="18" charset="2"/>
              <a:buChar char="·"/>
            </a:pPr>
            <a:r>
              <a:rPr lang="fr-CA" b="0" dirty="0">
                <a:solidFill>
                  <a:srgbClr val="565C62"/>
                </a:solidFill>
              </a:rPr>
              <a:t>Lancement du vêtement intelligent </a:t>
            </a:r>
            <a:r>
              <a:rPr lang="fr-CA" b="0" dirty="0" err="1">
                <a:solidFill>
                  <a:srgbClr val="565C62"/>
                </a:solidFill>
              </a:rPr>
              <a:t>Hexoskin</a:t>
            </a:r>
            <a:r>
              <a:rPr lang="fr-CA" b="0" dirty="0">
                <a:solidFill>
                  <a:srgbClr val="565C62"/>
                </a:solidFill>
                <a:sym typeface="Symbol"/>
              </a:rPr>
              <a:t></a:t>
            </a:r>
            <a:r>
              <a:rPr lang="fr-CA" b="0" dirty="0">
                <a:solidFill>
                  <a:srgbClr val="565C62"/>
                </a:solidFill>
              </a:rPr>
              <a:t> muni de capteurs mesurant des paramètres reliés à l’activité physique et à la santé: fréquence cardiaque, sa variabilité et la récupération après effort, le taux de respiration, le nombre de pas et la cadence, etc. (août 2013)</a:t>
            </a:r>
          </a:p>
          <a:p>
            <a:pPr marL="180975" indent="-180975">
              <a:spcBef>
                <a:spcPts val="600"/>
              </a:spcBef>
              <a:buClr>
                <a:srgbClr val="00558C"/>
              </a:buClr>
            </a:pPr>
            <a:r>
              <a:rPr lang="fr-CA" dirty="0" err="1">
                <a:solidFill>
                  <a:srgbClr val="0086BF"/>
                </a:solidFill>
              </a:rPr>
              <a:t>Emovi</a:t>
            </a:r>
            <a:endParaRPr lang="fr-CA" b="0" dirty="0">
              <a:solidFill>
                <a:schemeClr val="accent3">
                  <a:lumMod val="75000"/>
                </a:schemeClr>
              </a:solidFill>
            </a:endParaRPr>
          </a:p>
          <a:p>
            <a:pPr marL="180975" indent="-180975">
              <a:spcBef>
                <a:spcPts val="600"/>
              </a:spcBef>
              <a:buClr>
                <a:srgbClr val="00558C"/>
              </a:buClr>
              <a:buFont typeface="Symbol" pitchFamily="18" charset="2"/>
              <a:buChar char="·"/>
            </a:pPr>
            <a:r>
              <a:rPr lang="fr-CA" b="0" dirty="0" err="1">
                <a:solidFill>
                  <a:srgbClr val="565C62"/>
                </a:solidFill>
              </a:rPr>
              <a:t>Emovi</a:t>
            </a:r>
            <a:r>
              <a:rPr lang="fr-CA" b="0" dirty="0">
                <a:solidFill>
                  <a:srgbClr val="565C62"/>
                </a:solidFill>
              </a:rPr>
              <a:t> a entrepris la commercialisation du </a:t>
            </a:r>
            <a:r>
              <a:rPr lang="fr-CA" b="0" dirty="0" err="1">
                <a:solidFill>
                  <a:srgbClr val="565C62"/>
                </a:solidFill>
              </a:rPr>
              <a:t>KneeKG</a:t>
            </a:r>
            <a:r>
              <a:rPr lang="fr-CA" b="0" dirty="0">
                <a:solidFill>
                  <a:srgbClr val="565C62"/>
                </a:solidFill>
                <a:sym typeface="Symbol"/>
              </a:rPr>
              <a:t></a:t>
            </a:r>
            <a:r>
              <a:rPr lang="fr-CA" b="0" dirty="0">
                <a:solidFill>
                  <a:srgbClr val="565C62"/>
                </a:solidFill>
              </a:rPr>
              <a:t>, un outil unique qui fournit une mesure objective de la cinématique du genou permettant l’évaluation clinique d’une anomalie à la suite d’arthrose, d’une blessure à un ligament ou au ménisque, etc. (septembre 2013).</a:t>
            </a:r>
          </a:p>
          <a:p>
            <a:pPr marL="180975" indent="-180975">
              <a:spcBef>
                <a:spcPts val="600"/>
              </a:spcBef>
              <a:buClr>
                <a:srgbClr val="00558C"/>
              </a:buClr>
              <a:buFont typeface="Symbol" pitchFamily="18" charset="2"/>
              <a:buChar char="·"/>
            </a:pPr>
            <a:r>
              <a:rPr lang="fr-CA" b="0" dirty="0">
                <a:solidFill>
                  <a:srgbClr val="565C62"/>
                </a:solidFill>
              </a:rPr>
              <a:t>Cette plateforme sert autant à identifier les causes des symptômes observés qu’à personnaliser et suivre le plan de traitement.</a:t>
            </a:r>
          </a:p>
          <a:p>
            <a:pPr marL="180975" indent="-180975">
              <a:spcBef>
                <a:spcPts val="600"/>
              </a:spcBef>
              <a:buClr>
                <a:srgbClr val="00558C"/>
              </a:buClr>
            </a:pPr>
            <a:r>
              <a:rPr lang="fr-CA" dirty="0" err="1">
                <a:solidFill>
                  <a:srgbClr val="0086BF"/>
                </a:solidFill>
              </a:rPr>
              <a:t>EMcision</a:t>
            </a:r>
            <a:r>
              <a:rPr lang="fr-CA" dirty="0">
                <a:solidFill>
                  <a:srgbClr val="0086BF"/>
                </a:solidFill>
              </a:rPr>
              <a:t> International </a:t>
            </a:r>
            <a:endParaRPr lang="fr-CA" b="0" dirty="0">
              <a:solidFill>
                <a:schemeClr val="accent3">
                  <a:lumMod val="75000"/>
                </a:schemeClr>
              </a:solidFill>
            </a:endParaRPr>
          </a:p>
          <a:p>
            <a:pPr marL="180975" indent="-180975">
              <a:spcBef>
                <a:spcPts val="600"/>
              </a:spcBef>
              <a:buClr>
                <a:srgbClr val="00558C"/>
              </a:buClr>
              <a:buFont typeface="Symbol" pitchFamily="18" charset="2"/>
              <a:buChar char="·"/>
            </a:pPr>
            <a:r>
              <a:rPr lang="fr-CA" b="0" dirty="0">
                <a:solidFill>
                  <a:srgbClr val="565C62"/>
                </a:solidFill>
              </a:rPr>
              <a:t>Entreprise spécialisée dans les dispositifs médicaux de pointe utilisés en chirurgie, à base de radiofréquence, </a:t>
            </a:r>
            <a:r>
              <a:rPr lang="fr-CA" b="0" dirty="0" err="1">
                <a:solidFill>
                  <a:srgbClr val="565C62"/>
                </a:solidFill>
              </a:rPr>
              <a:t>Emcision</a:t>
            </a:r>
            <a:r>
              <a:rPr lang="fr-CA" b="0" dirty="0">
                <a:solidFill>
                  <a:srgbClr val="565C62"/>
                </a:solidFill>
              </a:rPr>
              <a:t> a lancé un nouveau cathéter, le </a:t>
            </a:r>
            <a:r>
              <a:rPr lang="fr-CA" b="0" dirty="0" err="1">
                <a:solidFill>
                  <a:srgbClr val="565C62"/>
                </a:solidFill>
              </a:rPr>
              <a:t>Habib</a:t>
            </a:r>
            <a:r>
              <a:rPr lang="fr-CA" b="0" baseline="30000" dirty="0" err="1">
                <a:solidFill>
                  <a:srgbClr val="565C62"/>
                </a:solidFill>
              </a:rPr>
              <a:t>MC</a:t>
            </a:r>
            <a:r>
              <a:rPr lang="fr-CA" b="0" dirty="0">
                <a:solidFill>
                  <a:srgbClr val="565C62"/>
                </a:solidFill>
              </a:rPr>
              <a:t> RF DUO 13, un dispositif à fort potentiel pour aider les patients atteints d'un cancer abdominal (août 2013).</a:t>
            </a:r>
          </a:p>
          <a:p>
            <a:pPr marL="180975" indent="-180975">
              <a:spcBef>
                <a:spcPts val="600"/>
              </a:spcBef>
              <a:buClr>
                <a:srgbClr val="00558C"/>
              </a:buClr>
            </a:pPr>
            <a:endParaRPr lang="fr-CA" b="0" dirty="0">
              <a:solidFill>
                <a:srgbClr val="565C62"/>
              </a:solidFill>
            </a:endParaRPr>
          </a:p>
        </p:txBody>
      </p:sp>
      <p:sp>
        <p:nvSpPr>
          <p:cNvPr id="5" name="ZoneTexte 7"/>
          <p:cNvSpPr txBox="1">
            <a:spLocks noChangeArrowheads="1"/>
          </p:cNvSpPr>
          <p:nvPr>
            <p:custDataLst>
              <p:tags r:id="rId4"/>
            </p:custDataLst>
          </p:nvPr>
        </p:nvSpPr>
        <p:spPr bwMode="auto">
          <a:xfrm>
            <a:off x="2419350" y="6099107"/>
            <a:ext cx="46196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fr-CA" sz="1000" dirty="0">
                <a:solidFill>
                  <a:srgbClr val="525A60"/>
                </a:solidFill>
              </a:rPr>
              <a:t>Sources : </a:t>
            </a:r>
            <a:r>
              <a:rPr lang="fr-CA" sz="1000" dirty="0">
                <a:solidFill>
                  <a:srgbClr val="565C62"/>
                </a:solidFill>
              </a:rPr>
              <a:t>Flash </a:t>
            </a:r>
            <a:r>
              <a:rPr lang="fr-CA" sz="1000" dirty="0" err="1">
                <a:solidFill>
                  <a:srgbClr val="565C62"/>
                </a:solidFill>
              </a:rPr>
              <a:t>InVivo</a:t>
            </a:r>
            <a:r>
              <a:rPr lang="fr-CA" sz="1000" dirty="0">
                <a:solidFill>
                  <a:srgbClr val="565C62"/>
                </a:solidFill>
              </a:rPr>
              <a:t>   </a:t>
            </a:r>
            <a:r>
              <a:rPr lang="fr-CA" sz="1000" dirty="0">
                <a:solidFill>
                  <a:srgbClr val="0086BF"/>
                </a:solidFill>
                <a:hlinkClick r:id="rId7"/>
              </a:rPr>
              <a:t>http://www.montreal-invivo.com/web/</a:t>
            </a:r>
            <a:r>
              <a:rPr lang="fr-CA" sz="1000" dirty="0">
                <a:solidFill>
                  <a:srgbClr val="0086BF"/>
                </a:solidFill>
              </a:rPr>
              <a:t>  </a:t>
            </a:r>
          </a:p>
          <a:p>
            <a:pPr eaLnBrk="1" hangingPunct="1"/>
            <a:r>
              <a:rPr lang="fr-CA" sz="1000" dirty="0">
                <a:solidFill>
                  <a:srgbClr val="565C62"/>
                </a:solidFill>
              </a:rPr>
              <a:t>et sites internet des entreprises</a:t>
            </a:r>
          </a:p>
        </p:txBody>
      </p:sp>
    </p:spTree>
    <p:extLst>
      <p:ext uri="{BB962C8B-B14F-4D97-AF65-F5344CB8AC3E}">
        <p14:creationId xmlns:p14="http://schemas.microsoft.com/office/powerpoint/2010/main" val="2181297737"/>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a:lnSpc>
                <a:spcPct val="100000"/>
              </a:lnSpc>
            </a:pPr>
            <a:r>
              <a:rPr lang="en-CA" sz="1800" dirty="0"/>
              <a:t>Les technologies </a:t>
            </a:r>
            <a:r>
              <a:rPr lang="en-CA" sz="1800" dirty="0" err="1"/>
              <a:t>médicales</a:t>
            </a:r>
            <a:r>
              <a:rPr lang="en-CA" sz="1800" dirty="0"/>
              <a:t> </a:t>
            </a:r>
            <a:r>
              <a:rPr lang="en-CA" sz="1800" dirty="0" err="1"/>
              <a:t>dans</a:t>
            </a:r>
            <a:r>
              <a:rPr lang="en-CA" sz="1800" dirty="0"/>
              <a:t> le grand </a:t>
            </a:r>
            <a:r>
              <a:rPr lang="en-CA" sz="1800" dirty="0" err="1"/>
              <a:t>montréal</a:t>
            </a:r>
            <a:r>
              <a:rPr lang="en-CA" sz="1800" dirty="0"/>
              <a:t>:</a:t>
            </a:r>
            <a:br>
              <a:rPr lang="en-CA" sz="2000" dirty="0"/>
            </a:br>
            <a:r>
              <a:rPr lang="en-CA" sz="2000" b="1" dirty="0"/>
              <a:t>leaders et </a:t>
            </a:r>
            <a:r>
              <a:rPr lang="en-CA" sz="2000" b="1" dirty="0" err="1"/>
              <a:t>faits</a:t>
            </a:r>
            <a:r>
              <a:rPr lang="en-CA" sz="2000" b="1" dirty="0"/>
              <a:t> </a:t>
            </a:r>
            <a:r>
              <a:rPr lang="en-CA" sz="2000" b="1" dirty="0" err="1"/>
              <a:t>marquants</a:t>
            </a:r>
            <a:r>
              <a:rPr lang="en-CA" sz="2000" b="1" dirty="0"/>
              <a:t> </a:t>
            </a:r>
            <a:r>
              <a:rPr lang="en-CA" sz="1400" dirty="0"/>
              <a:t>(suite)</a:t>
            </a:r>
            <a:endParaRPr lang="fr-FR" sz="1400" dirty="0"/>
          </a:p>
        </p:txBody>
      </p:sp>
      <p:sp>
        <p:nvSpPr>
          <p:cNvPr id="4" name="Espace réservé du numéro de diapositive 3"/>
          <p:cNvSpPr>
            <a:spLocks noGrp="1"/>
          </p:cNvSpPr>
          <p:nvPr>
            <p:ph type="sldNum" sz="quarter" idx="12"/>
            <p:custDataLst>
              <p:tags r:id="rId2"/>
            </p:custDataLst>
          </p:nvPr>
        </p:nvSpPr>
        <p:spPr/>
        <p:txBody>
          <a:bodyPr/>
          <a:lstStyle/>
          <a:p>
            <a:fld id="{B7CCD2B4-99E9-D948-A3A8-62D945B078FA}" type="slidenum">
              <a:rPr lang="fr-FR" smtClean="0"/>
              <a:pPr/>
              <a:t>11</a:t>
            </a:fld>
            <a:endParaRPr lang="fr-FR" dirty="0"/>
          </a:p>
        </p:txBody>
      </p:sp>
      <p:sp>
        <p:nvSpPr>
          <p:cNvPr id="6" name="Espace réservé du contenu 5"/>
          <p:cNvSpPr>
            <a:spLocks noGrp="1"/>
          </p:cNvSpPr>
          <p:nvPr>
            <p:ph idx="1"/>
            <p:custDataLst>
              <p:tags r:id="rId3"/>
            </p:custDataLst>
          </p:nvPr>
        </p:nvSpPr>
        <p:spPr>
          <a:xfrm>
            <a:off x="1175039" y="1600200"/>
            <a:ext cx="7680326" cy="4525963"/>
          </a:xfrm>
        </p:spPr>
        <p:txBody>
          <a:bodyPr/>
          <a:lstStyle/>
          <a:p>
            <a:pPr marL="180975" indent="-180975">
              <a:spcBef>
                <a:spcPts val="600"/>
              </a:spcBef>
              <a:buClr>
                <a:srgbClr val="00558C"/>
              </a:buClr>
            </a:pPr>
            <a:r>
              <a:rPr lang="fr-CA" dirty="0" err="1">
                <a:solidFill>
                  <a:srgbClr val="0086BF"/>
                </a:solidFill>
              </a:rPr>
              <a:t>Medtronic</a:t>
            </a:r>
            <a:endParaRPr lang="fr-CA" b="0" dirty="0">
              <a:solidFill>
                <a:schemeClr val="accent3">
                  <a:lumMod val="75000"/>
                </a:schemeClr>
              </a:solidFill>
            </a:endParaRPr>
          </a:p>
          <a:p>
            <a:pPr marL="180975" indent="-180975">
              <a:spcBef>
                <a:spcPts val="600"/>
              </a:spcBef>
              <a:buClr>
                <a:srgbClr val="00558C"/>
              </a:buClr>
              <a:buFont typeface="Symbol" pitchFamily="18" charset="2"/>
              <a:buChar char="·"/>
            </a:pPr>
            <a:r>
              <a:rPr lang="fr-CA" b="0" dirty="0">
                <a:solidFill>
                  <a:schemeClr val="accent3">
                    <a:lumMod val="75000"/>
                  </a:schemeClr>
                </a:solidFill>
              </a:rPr>
              <a:t>En 2012, investissement de plus de 50 M$</a:t>
            </a:r>
            <a:r>
              <a:rPr lang="fr-CA" b="0" dirty="0">
                <a:solidFill>
                  <a:srgbClr val="565C62"/>
                </a:solidFill>
              </a:rPr>
              <a:t> dans le centre de R-D</a:t>
            </a:r>
            <a:r>
              <a:rPr lang="x-none" b="0">
                <a:solidFill>
                  <a:srgbClr val="565C62"/>
                </a:solidFill>
              </a:rPr>
              <a:t>, l</a:t>
            </a:r>
            <a:r>
              <a:rPr lang="fr-CA" b="0" dirty="0">
                <a:solidFill>
                  <a:srgbClr val="565C62"/>
                </a:solidFill>
              </a:rPr>
              <a:t>es activités de</a:t>
            </a:r>
            <a:r>
              <a:rPr lang="x-none" b="0">
                <a:solidFill>
                  <a:srgbClr val="565C62"/>
                </a:solidFill>
              </a:rPr>
              <a:t> formation et la capacité de production de son unité</a:t>
            </a:r>
            <a:r>
              <a:rPr lang="fr-CA" b="0" dirty="0">
                <a:solidFill>
                  <a:srgbClr val="565C62"/>
                </a:solidFill>
              </a:rPr>
              <a:t> </a:t>
            </a:r>
            <a:r>
              <a:rPr lang="x-none" b="0">
                <a:solidFill>
                  <a:srgbClr val="565C62"/>
                </a:solidFill>
              </a:rPr>
              <a:t>Medtronic CryoCath</a:t>
            </a:r>
            <a:r>
              <a:rPr lang="fr-CA" b="0" dirty="0">
                <a:solidFill>
                  <a:srgbClr val="565C62"/>
                </a:solidFill>
              </a:rPr>
              <a:t>, la multinationale américaine ayant acquis quelques années auparavant cette plateforme de cryothérapie permettant de traiter entre autres l’arythmie cardiaque</a:t>
            </a:r>
          </a:p>
          <a:p>
            <a:pPr marL="180975" indent="-180975">
              <a:spcBef>
                <a:spcPts val="600"/>
              </a:spcBef>
              <a:buClr>
                <a:srgbClr val="00558C"/>
              </a:buClr>
            </a:pPr>
            <a:r>
              <a:rPr lang="fr-CA" dirty="0">
                <a:solidFill>
                  <a:srgbClr val="0086BF"/>
                </a:solidFill>
              </a:rPr>
              <a:t>Hoffmann-La Roche et l’Institut de Cardiologie de Montréal (ICM)</a:t>
            </a:r>
            <a:endParaRPr lang="fr-CA" b="0" dirty="0">
              <a:solidFill>
                <a:schemeClr val="accent3">
                  <a:lumMod val="75000"/>
                </a:schemeClr>
              </a:solidFill>
            </a:endParaRPr>
          </a:p>
          <a:p>
            <a:pPr marL="180975" indent="-180975">
              <a:spcBef>
                <a:spcPts val="600"/>
              </a:spcBef>
              <a:buClr>
                <a:srgbClr val="00558C"/>
              </a:buClr>
              <a:buFont typeface="Symbol" pitchFamily="18" charset="2"/>
              <a:buChar char="·"/>
            </a:pPr>
            <a:r>
              <a:rPr lang="fr-CA" b="0" dirty="0">
                <a:solidFill>
                  <a:srgbClr val="565C62"/>
                </a:solidFill>
              </a:rPr>
              <a:t>En avril 2012, l’ICM a été désigné pôle en médecine </a:t>
            </a:r>
            <a:r>
              <a:rPr lang="fr-CA" b="0" dirty="0" err="1">
                <a:solidFill>
                  <a:srgbClr val="565C62"/>
                </a:solidFill>
              </a:rPr>
              <a:t>translationnelle</a:t>
            </a:r>
            <a:r>
              <a:rPr lang="fr-CA" b="0" dirty="0">
                <a:solidFill>
                  <a:srgbClr val="565C62"/>
                </a:solidFill>
              </a:rPr>
              <a:t> pour l'étude des maladies </a:t>
            </a:r>
            <a:r>
              <a:rPr lang="fr-CA" b="0" dirty="0" err="1">
                <a:solidFill>
                  <a:srgbClr val="565C62"/>
                </a:solidFill>
              </a:rPr>
              <a:t>cardiométaboliques</a:t>
            </a:r>
            <a:r>
              <a:rPr lang="fr-CA" b="0" dirty="0">
                <a:solidFill>
                  <a:srgbClr val="565C62"/>
                </a:solidFill>
              </a:rPr>
              <a:t> au sein du réseau mondial de la multinationale Roche. Cette approche novatrice permet de transposer les résultats de la recherche en solutions personnalisées pour atteindre une meilleure santé cardiovasculaire des patients</a:t>
            </a:r>
          </a:p>
          <a:p>
            <a:pPr marL="180975" indent="-180975">
              <a:spcBef>
                <a:spcPts val="600"/>
              </a:spcBef>
              <a:buClr>
                <a:srgbClr val="00558C"/>
              </a:buClr>
            </a:pPr>
            <a:r>
              <a:rPr lang="fr-CA" dirty="0" err="1">
                <a:solidFill>
                  <a:srgbClr val="0086BF"/>
                </a:solidFill>
              </a:rPr>
              <a:t>Piramal</a:t>
            </a:r>
            <a:r>
              <a:rPr lang="fr-CA" dirty="0">
                <a:solidFill>
                  <a:srgbClr val="0086BF"/>
                </a:solidFill>
              </a:rPr>
              <a:t> Life Sciences</a:t>
            </a:r>
            <a:endParaRPr lang="fr-CA" b="0" dirty="0">
              <a:solidFill>
                <a:schemeClr val="accent3">
                  <a:lumMod val="75000"/>
                </a:schemeClr>
              </a:solidFill>
            </a:endParaRPr>
          </a:p>
          <a:p>
            <a:pPr marL="180975" indent="-180975">
              <a:spcBef>
                <a:spcPts val="600"/>
              </a:spcBef>
              <a:buClr>
                <a:srgbClr val="00558C"/>
              </a:buClr>
              <a:buFont typeface="Symbol" pitchFamily="18" charset="2"/>
              <a:buChar char="·"/>
            </a:pPr>
            <a:r>
              <a:rPr lang="fr-CA" b="0" dirty="0">
                <a:solidFill>
                  <a:srgbClr val="565C62"/>
                </a:solidFill>
              </a:rPr>
              <a:t>Suite à l’acquisition de la technologie de </a:t>
            </a:r>
            <a:r>
              <a:rPr lang="fr-CA" b="0" dirty="0" err="1">
                <a:solidFill>
                  <a:srgbClr val="565C62"/>
                </a:solidFill>
              </a:rPr>
              <a:t>Biosyntech</a:t>
            </a:r>
            <a:r>
              <a:rPr lang="fr-CA" b="0" dirty="0">
                <a:solidFill>
                  <a:srgbClr val="565C62"/>
                </a:solidFill>
              </a:rPr>
              <a:t>, la société indienne commercialise le BST-</a:t>
            </a:r>
            <a:r>
              <a:rPr lang="fr-CA" b="0" dirty="0" err="1">
                <a:solidFill>
                  <a:srgbClr val="565C62"/>
                </a:solidFill>
              </a:rPr>
              <a:t>CarGel</a:t>
            </a:r>
            <a:r>
              <a:rPr lang="fr-CA" b="0" dirty="0">
                <a:solidFill>
                  <a:srgbClr val="565C62"/>
                </a:solidFill>
                <a:sym typeface="Symbol"/>
              </a:rPr>
              <a:t></a:t>
            </a:r>
            <a:r>
              <a:rPr lang="fr-CA" b="0" dirty="0">
                <a:solidFill>
                  <a:srgbClr val="565C62"/>
                </a:solidFill>
              </a:rPr>
              <a:t>,  un produit innovateur à base de </a:t>
            </a:r>
            <a:r>
              <a:rPr lang="fr-CA" b="0" dirty="0" err="1">
                <a:solidFill>
                  <a:srgbClr val="565C62"/>
                </a:solidFill>
              </a:rPr>
              <a:t>biopolymère</a:t>
            </a:r>
            <a:r>
              <a:rPr lang="fr-CA" b="0" dirty="0">
                <a:solidFill>
                  <a:srgbClr val="565C62"/>
                </a:solidFill>
              </a:rPr>
              <a:t> qui sert à la réparation du cartilage du genou. Le gel est mélangé au sang du patient, facilitant ainsi le processus de reconstruction du tissu cartilagineux.</a:t>
            </a:r>
          </a:p>
          <a:p>
            <a:pPr marL="180975" indent="-180975">
              <a:spcBef>
                <a:spcPts val="600"/>
              </a:spcBef>
              <a:buClr>
                <a:srgbClr val="00558C"/>
              </a:buClr>
            </a:pPr>
            <a:r>
              <a:rPr lang="fr-CA" dirty="0" err="1">
                <a:solidFill>
                  <a:srgbClr val="0086BF"/>
                </a:solidFill>
              </a:rPr>
              <a:t>Elekta</a:t>
            </a:r>
            <a:endParaRPr lang="fr-CA" b="0" dirty="0">
              <a:solidFill>
                <a:schemeClr val="accent3">
                  <a:lumMod val="75000"/>
                </a:schemeClr>
              </a:solidFill>
            </a:endParaRPr>
          </a:p>
          <a:p>
            <a:pPr marL="180975" indent="-180975">
              <a:spcBef>
                <a:spcPts val="600"/>
              </a:spcBef>
              <a:buClr>
                <a:srgbClr val="00558C"/>
              </a:buClr>
              <a:buFont typeface="Symbol" pitchFamily="18" charset="2"/>
              <a:buChar char="·"/>
            </a:pPr>
            <a:r>
              <a:rPr lang="fr-CA" b="0" dirty="0">
                <a:solidFill>
                  <a:srgbClr val="565C62"/>
                </a:solidFill>
              </a:rPr>
              <a:t>En 2010, la société suédoise </a:t>
            </a:r>
            <a:r>
              <a:rPr lang="fr-CA" b="0" dirty="0" err="1">
                <a:solidFill>
                  <a:srgbClr val="565C62"/>
                </a:solidFill>
              </a:rPr>
              <a:t>Elekta</a:t>
            </a:r>
            <a:r>
              <a:rPr lang="fr-CA" b="0" dirty="0">
                <a:solidFill>
                  <a:srgbClr val="565C62"/>
                </a:solidFill>
              </a:rPr>
              <a:t> a acquis </a:t>
            </a:r>
            <a:r>
              <a:rPr lang="fr-CA" b="0" dirty="0" err="1">
                <a:solidFill>
                  <a:srgbClr val="565C62"/>
                </a:solidFill>
              </a:rPr>
              <a:t>Resonant</a:t>
            </a:r>
            <a:r>
              <a:rPr lang="fr-CA" b="0" dirty="0">
                <a:solidFill>
                  <a:srgbClr val="565C62"/>
                </a:solidFill>
              </a:rPr>
              <a:t> </a:t>
            </a:r>
            <a:r>
              <a:rPr lang="fr-CA" b="0" dirty="0" err="1">
                <a:solidFill>
                  <a:srgbClr val="565C62"/>
                </a:solidFill>
              </a:rPr>
              <a:t>Medical</a:t>
            </a:r>
            <a:r>
              <a:rPr lang="fr-CA" b="0" dirty="0">
                <a:solidFill>
                  <a:srgbClr val="565C62"/>
                </a:solidFill>
              </a:rPr>
              <a:t>, une entreprise innovatrice de Montréal qui a développé une technologie d’échographie 3D permettant de mieux guider les procédures de radiothérapie dans le traitement contre le cancer. </a:t>
            </a:r>
          </a:p>
          <a:p>
            <a:pPr marL="180975" lvl="2" indent="-180975">
              <a:buClr>
                <a:srgbClr val="00558C"/>
              </a:buClr>
              <a:buSzTx/>
              <a:buFont typeface="Symbol" pitchFamily="18" charset="2"/>
              <a:buChar char="·"/>
              <a:tabLst/>
            </a:pPr>
            <a:endParaRPr lang="fr-CA" dirty="0"/>
          </a:p>
        </p:txBody>
      </p:sp>
      <p:sp>
        <p:nvSpPr>
          <p:cNvPr id="5" name="ZoneTexte 7"/>
          <p:cNvSpPr txBox="1">
            <a:spLocks noChangeArrowheads="1"/>
          </p:cNvSpPr>
          <p:nvPr>
            <p:custDataLst>
              <p:tags r:id="rId4"/>
            </p:custDataLst>
          </p:nvPr>
        </p:nvSpPr>
        <p:spPr bwMode="auto">
          <a:xfrm>
            <a:off x="2419350" y="6133832"/>
            <a:ext cx="46196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fr-CA" sz="1000" dirty="0">
                <a:solidFill>
                  <a:srgbClr val="525A60"/>
                </a:solidFill>
              </a:rPr>
              <a:t>Sources : </a:t>
            </a:r>
            <a:r>
              <a:rPr lang="fr-CA" sz="1000" dirty="0">
                <a:solidFill>
                  <a:srgbClr val="565C62"/>
                </a:solidFill>
              </a:rPr>
              <a:t>Flash </a:t>
            </a:r>
            <a:r>
              <a:rPr lang="fr-CA" sz="1000" dirty="0" err="1">
                <a:solidFill>
                  <a:srgbClr val="565C62"/>
                </a:solidFill>
              </a:rPr>
              <a:t>InVivo</a:t>
            </a:r>
            <a:r>
              <a:rPr lang="fr-CA" sz="1000" dirty="0">
                <a:solidFill>
                  <a:srgbClr val="565C62"/>
                </a:solidFill>
              </a:rPr>
              <a:t>   </a:t>
            </a:r>
            <a:r>
              <a:rPr lang="fr-CA" sz="1000" dirty="0">
                <a:solidFill>
                  <a:srgbClr val="0086BF"/>
                </a:solidFill>
                <a:hlinkClick r:id="rId7"/>
              </a:rPr>
              <a:t>http://www.montreal-invivo.com/web/</a:t>
            </a:r>
            <a:r>
              <a:rPr lang="fr-CA" sz="1000" dirty="0">
                <a:solidFill>
                  <a:srgbClr val="0086BF"/>
                </a:solidFill>
              </a:rPr>
              <a:t>  </a:t>
            </a:r>
          </a:p>
          <a:p>
            <a:pPr eaLnBrk="1" hangingPunct="1"/>
            <a:r>
              <a:rPr lang="fr-CA" sz="1000" dirty="0">
                <a:solidFill>
                  <a:srgbClr val="565C62"/>
                </a:solidFill>
              </a:rPr>
              <a:t>et sites internet des entreprises</a:t>
            </a:r>
          </a:p>
        </p:txBody>
      </p:sp>
    </p:spTree>
    <p:extLst>
      <p:ext uri="{BB962C8B-B14F-4D97-AF65-F5344CB8AC3E}">
        <p14:creationId xmlns:p14="http://schemas.microsoft.com/office/powerpoint/2010/main" val="2181297737"/>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a:lnSpc>
                <a:spcPct val="100000"/>
              </a:lnSpc>
            </a:pPr>
            <a:r>
              <a:rPr lang="en-CA" sz="1800" dirty="0"/>
              <a:t>Les technologies </a:t>
            </a:r>
            <a:r>
              <a:rPr lang="en-CA" sz="1800" dirty="0" err="1"/>
              <a:t>médicales</a:t>
            </a:r>
            <a:r>
              <a:rPr lang="en-CA" sz="1800" dirty="0"/>
              <a:t> </a:t>
            </a:r>
            <a:r>
              <a:rPr lang="en-CA" sz="1800" dirty="0" err="1"/>
              <a:t>dans</a:t>
            </a:r>
            <a:r>
              <a:rPr lang="en-CA" sz="1800" dirty="0"/>
              <a:t> le grand </a:t>
            </a:r>
            <a:r>
              <a:rPr lang="en-CA" sz="1800" dirty="0" err="1"/>
              <a:t>montréal</a:t>
            </a:r>
            <a:r>
              <a:rPr lang="en-CA" sz="1800" dirty="0"/>
              <a:t>:</a:t>
            </a:r>
            <a:br>
              <a:rPr lang="en-CA" sz="2000" dirty="0"/>
            </a:br>
            <a:r>
              <a:rPr lang="en-CA" sz="2000" b="1" dirty="0"/>
              <a:t>leaders et </a:t>
            </a:r>
            <a:r>
              <a:rPr lang="en-CA" sz="2000" b="1" dirty="0" err="1"/>
              <a:t>faits</a:t>
            </a:r>
            <a:r>
              <a:rPr lang="en-CA" sz="2000" b="1" dirty="0"/>
              <a:t> </a:t>
            </a:r>
            <a:r>
              <a:rPr lang="en-CA" sz="2000" b="1" dirty="0" err="1"/>
              <a:t>marquants</a:t>
            </a:r>
            <a:r>
              <a:rPr lang="en-CA" sz="2000" b="1" dirty="0"/>
              <a:t> </a:t>
            </a:r>
            <a:r>
              <a:rPr lang="en-CA" sz="1400" dirty="0"/>
              <a:t>(suite)</a:t>
            </a:r>
            <a:endParaRPr lang="fr-FR" sz="1400" dirty="0"/>
          </a:p>
        </p:txBody>
      </p:sp>
      <p:sp>
        <p:nvSpPr>
          <p:cNvPr id="4" name="Espace réservé du numéro de diapositive 3"/>
          <p:cNvSpPr>
            <a:spLocks noGrp="1"/>
          </p:cNvSpPr>
          <p:nvPr>
            <p:ph type="sldNum" sz="quarter" idx="12"/>
            <p:custDataLst>
              <p:tags r:id="rId2"/>
            </p:custDataLst>
          </p:nvPr>
        </p:nvSpPr>
        <p:spPr/>
        <p:txBody>
          <a:bodyPr/>
          <a:lstStyle/>
          <a:p>
            <a:fld id="{B7CCD2B4-99E9-D948-A3A8-62D945B078FA}" type="slidenum">
              <a:rPr lang="fr-FR" smtClean="0"/>
              <a:pPr/>
              <a:t>12</a:t>
            </a:fld>
            <a:endParaRPr lang="fr-FR" dirty="0"/>
          </a:p>
        </p:txBody>
      </p:sp>
      <p:sp>
        <p:nvSpPr>
          <p:cNvPr id="6" name="Espace réservé du contenu 5"/>
          <p:cNvSpPr>
            <a:spLocks noGrp="1"/>
          </p:cNvSpPr>
          <p:nvPr>
            <p:ph idx="1"/>
            <p:custDataLst>
              <p:tags r:id="rId3"/>
            </p:custDataLst>
          </p:nvPr>
        </p:nvSpPr>
        <p:spPr>
          <a:xfrm>
            <a:off x="1175039" y="1600200"/>
            <a:ext cx="7680326" cy="4525963"/>
          </a:xfrm>
        </p:spPr>
        <p:txBody>
          <a:bodyPr/>
          <a:lstStyle/>
          <a:p>
            <a:pPr marL="180975" indent="-180975">
              <a:spcBef>
                <a:spcPts val="600"/>
              </a:spcBef>
              <a:buClr>
                <a:srgbClr val="00558C"/>
              </a:buClr>
            </a:pPr>
            <a:r>
              <a:rPr lang="fr-CA" dirty="0" err="1">
                <a:solidFill>
                  <a:srgbClr val="0086BF"/>
                </a:solidFill>
              </a:rPr>
              <a:t>Héma</a:t>
            </a:r>
            <a:r>
              <a:rPr lang="fr-CA" dirty="0">
                <a:solidFill>
                  <a:srgbClr val="0086BF"/>
                </a:solidFill>
              </a:rPr>
              <a:t>-Québec</a:t>
            </a:r>
            <a:endParaRPr lang="fr-CA" b="0" dirty="0">
              <a:solidFill>
                <a:schemeClr val="accent3">
                  <a:lumMod val="75000"/>
                </a:schemeClr>
              </a:solidFill>
            </a:endParaRPr>
          </a:p>
          <a:p>
            <a:pPr marL="180975" indent="-180975">
              <a:spcBef>
                <a:spcPts val="600"/>
              </a:spcBef>
              <a:buClr>
                <a:srgbClr val="00558C"/>
              </a:buClr>
              <a:buFont typeface="Symbol" pitchFamily="18" charset="2"/>
              <a:buChar char="·"/>
            </a:pPr>
            <a:r>
              <a:rPr lang="fr-CA" b="0" dirty="0">
                <a:solidFill>
                  <a:srgbClr val="565C62"/>
                </a:solidFill>
              </a:rPr>
              <a:t>Mission: fournir des composants et substituts sanguins, des tissus humains et du sang de cordon sécuritaire, afin de répondre aux besoins de la population québécoise. </a:t>
            </a:r>
            <a:r>
              <a:rPr lang="fr-CA" b="0" dirty="0" err="1">
                <a:solidFill>
                  <a:srgbClr val="565C62"/>
                </a:solidFill>
              </a:rPr>
              <a:t>Héma</a:t>
            </a:r>
            <a:r>
              <a:rPr lang="fr-CA" b="0" dirty="0">
                <a:solidFill>
                  <a:srgbClr val="565C62"/>
                </a:solidFill>
              </a:rPr>
              <a:t>-Québec développe et offre des services et produits spécialisés et novateurs dans les domaines de la médecine transfusionnelle et de la greffe de tissus humains.</a:t>
            </a:r>
          </a:p>
          <a:p>
            <a:pPr marL="180975" indent="-180975">
              <a:spcBef>
                <a:spcPts val="600"/>
              </a:spcBef>
              <a:buClr>
                <a:srgbClr val="00558C"/>
              </a:buClr>
              <a:buFont typeface="Symbol" pitchFamily="18" charset="2"/>
              <a:buChar char="·"/>
            </a:pPr>
            <a:r>
              <a:rPr lang="fr-CA" b="0" dirty="0">
                <a:solidFill>
                  <a:srgbClr val="565C62"/>
                </a:solidFill>
              </a:rPr>
              <a:t>Depuis une dizaine d’années, </a:t>
            </a:r>
            <a:r>
              <a:rPr lang="fr-CA" b="0" dirty="0" err="1">
                <a:solidFill>
                  <a:srgbClr val="565C62"/>
                </a:solidFill>
              </a:rPr>
              <a:t>Héma</a:t>
            </a:r>
            <a:r>
              <a:rPr lang="fr-CA" b="0" dirty="0">
                <a:solidFill>
                  <a:srgbClr val="565C62"/>
                </a:solidFill>
              </a:rPr>
              <a:t>-Québec opère la seule banque publique de sang de cordon en opération au Canada et depuis septembre 2012, </a:t>
            </a:r>
            <a:r>
              <a:rPr lang="fr-CA" b="0" dirty="0" err="1">
                <a:solidFill>
                  <a:srgbClr val="565C62"/>
                </a:solidFill>
              </a:rPr>
              <a:t>Héma</a:t>
            </a:r>
            <a:r>
              <a:rPr lang="fr-CA" b="0" dirty="0">
                <a:solidFill>
                  <a:srgbClr val="565C62"/>
                </a:solidFill>
              </a:rPr>
              <a:t>-Québec offre ses unités de sang cordon à la communauté internationale par l’entremise du</a:t>
            </a:r>
            <a:r>
              <a:rPr lang="fr-CA" b="0" i="1" dirty="0">
                <a:solidFill>
                  <a:srgbClr val="565C62"/>
                </a:solidFill>
              </a:rPr>
              <a:t> </a:t>
            </a:r>
            <a:r>
              <a:rPr lang="fr-CA" b="0" i="1" dirty="0" err="1">
                <a:solidFill>
                  <a:srgbClr val="565C62"/>
                </a:solidFill>
              </a:rPr>
              <a:t>Bone</a:t>
            </a:r>
            <a:r>
              <a:rPr lang="fr-CA" b="0" i="1" dirty="0">
                <a:solidFill>
                  <a:srgbClr val="565C62"/>
                </a:solidFill>
              </a:rPr>
              <a:t> </a:t>
            </a:r>
            <a:r>
              <a:rPr lang="fr-CA" b="0" i="1" dirty="0" err="1">
                <a:solidFill>
                  <a:srgbClr val="565C62"/>
                </a:solidFill>
              </a:rPr>
              <a:t>Marrow</a:t>
            </a:r>
            <a:r>
              <a:rPr lang="fr-CA" b="0" i="1" dirty="0">
                <a:solidFill>
                  <a:srgbClr val="565C62"/>
                </a:solidFill>
              </a:rPr>
              <a:t> </a:t>
            </a:r>
            <a:r>
              <a:rPr lang="fr-CA" b="0" i="1" dirty="0" err="1">
                <a:solidFill>
                  <a:srgbClr val="565C62"/>
                </a:solidFill>
              </a:rPr>
              <a:t>Donors</a:t>
            </a:r>
            <a:r>
              <a:rPr lang="fr-CA" b="0" i="1" dirty="0">
                <a:solidFill>
                  <a:srgbClr val="565C62"/>
                </a:solidFill>
              </a:rPr>
              <a:t> </a:t>
            </a:r>
            <a:r>
              <a:rPr lang="fr-CA" b="0" i="1" dirty="0" err="1">
                <a:solidFill>
                  <a:srgbClr val="565C62"/>
                </a:solidFill>
              </a:rPr>
              <a:t>Worldwide</a:t>
            </a:r>
            <a:r>
              <a:rPr lang="fr-CA" b="0" i="1" dirty="0">
                <a:solidFill>
                  <a:srgbClr val="565C62"/>
                </a:solidFill>
              </a:rPr>
              <a:t> </a:t>
            </a:r>
            <a:r>
              <a:rPr lang="fr-CA" b="0" dirty="0">
                <a:solidFill>
                  <a:srgbClr val="565C62"/>
                </a:solidFill>
              </a:rPr>
              <a:t>(BMDW).</a:t>
            </a:r>
            <a:endParaRPr lang="fr-CA" b="0" dirty="0">
              <a:solidFill>
                <a:srgbClr val="0086BF"/>
              </a:solidFill>
            </a:endParaRPr>
          </a:p>
          <a:p>
            <a:pPr marL="180975" lvl="2" indent="-180975">
              <a:spcBef>
                <a:spcPts val="1200"/>
              </a:spcBef>
              <a:buClrTx/>
              <a:buSzTx/>
              <a:buNone/>
              <a:tabLst/>
            </a:pPr>
            <a:r>
              <a:rPr lang="fr-CA" b="1" dirty="0">
                <a:solidFill>
                  <a:srgbClr val="0086BF"/>
                </a:solidFill>
              </a:rPr>
              <a:t>MEDEC   </a:t>
            </a:r>
            <a:r>
              <a:rPr lang="fr-CA" b="1" dirty="0"/>
              <a:t>	</a:t>
            </a:r>
            <a:r>
              <a:rPr lang="fr-CA" dirty="0">
                <a:hlinkClick r:id="rId6"/>
              </a:rPr>
              <a:t>Site web </a:t>
            </a:r>
            <a:endParaRPr lang="fr-CA" dirty="0"/>
          </a:p>
          <a:p>
            <a:pPr marL="180975" lvl="2" indent="-180975">
              <a:buClr>
                <a:srgbClr val="00558C"/>
              </a:buClr>
              <a:buSzTx/>
              <a:buFont typeface="Symbol" pitchFamily="18" charset="2"/>
              <a:buChar char="·"/>
              <a:tabLst/>
            </a:pPr>
            <a:r>
              <a:rPr lang="fr-CA" dirty="0"/>
              <a:t>MEDEC: association regroupant les entreprises de technologies médicales du Canada. Elle préconise un système de soins de santé ouvert, sûr et abordable qui tire avantage de l’adoption et de l’utilisation des produits et services offerts par l’industrie.</a:t>
            </a:r>
          </a:p>
          <a:p>
            <a:pPr marL="180975" lvl="2" indent="-180975">
              <a:buClr>
                <a:srgbClr val="00558C"/>
              </a:buClr>
              <a:buSzTx/>
              <a:buFont typeface="Symbol" pitchFamily="18" charset="2"/>
              <a:buChar char="·"/>
              <a:tabLst/>
            </a:pPr>
            <a:r>
              <a:rPr lang="fr-CA" dirty="0"/>
              <a:t>Possédant une antenne au Québec, cette association met en réseau entreprises, groupes de recherche, établissements de santé et intervenants gouvernementaux.</a:t>
            </a:r>
          </a:p>
          <a:p>
            <a:pPr marL="180975" lvl="2" indent="-180975">
              <a:buClr>
                <a:srgbClr val="00558C"/>
              </a:buClr>
              <a:buSzTx/>
              <a:buFont typeface="Symbol" pitchFamily="18" charset="2"/>
              <a:buChar char="·"/>
              <a:tabLst/>
            </a:pPr>
            <a:r>
              <a:rPr lang="fr-CA" dirty="0"/>
              <a:t>En octobre 2013, MEDEC appuie fermement </a:t>
            </a:r>
            <a:r>
              <a:rPr lang="fr-CA" dirty="0">
                <a:solidFill>
                  <a:srgbClr val="565C62"/>
                </a:solidFill>
              </a:rPr>
              <a:t>l’annonce faite par le gouvernement du Canada quant à l’entente de principe conclue avec l’Union européenne </a:t>
            </a:r>
            <a:r>
              <a:rPr lang="fr-CA" dirty="0"/>
              <a:t>sur l’accord économique et commercial global (AÉCG) qui renforcera significativement les échanges économiques et les liens commerciaux entre ces deux partenaires.</a:t>
            </a:r>
          </a:p>
          <a:p>
            <a:pPr marL="180975" lvl="2" indent="-180975">
              <a:buClr>
                <a:srgbClr val="00558C"/>
              </a:buClr>
              <a:buSzTx/>
              <a:buFont typeface="Symbol" pitchFamily="18" charset="2"/>
              <a:buChar char="·"/>
              <a:tabLst/>
            </a:pPr>
            <a:endParaRPr lang="fr-CA" dirty="0"/>
          </a:p>
        </p:txBody>
      </p:sp>
    </p:spTree>
    <p:extLst>
      <p:ext uri="{BB962C8B-B14F-4D97-AF65-F5344CB8AC3E}">
        <p14:creationId xmlns:p14="http://schemas.microsoft.com/office/powerpoint/2010/main" val="2181297737"/>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7"/>
          <p:cNvSpPr>
            <a:spLocks noGrp="1" noChangeArrowheads="1"/>
          </p:cNvSpPr>
          <p:nvPr>
            <p:ph type="title"/>
            <p:custDataLst>
              <p:tags r:id="rId1"/>
            </p:custDataLst>
          </p:nvPr>
        </p:nvSpPr>
        <p:spPr/>
        <p:txBody>
          <a:bodyPr/>
          <a:lstStyle/>
          <a:p>
            <a:pPr>
              <a:lnSpc>
                <a:spcPct val="100000"/>
              </a:lnSpc>
            </a:pPr>
            <a:r>
              <a:rPr lang="fr-CA" sz="1600" dirty="0"/>
              <a:t>Une main d’œuvre spécialisée </a:t>
            </a:r>
            <a:br>
              <a:rPr lang="fr-CA" sz="1800" dirty="0"/>
            </a:br>
            <a:r>
              <a:rPr lang="fr-CA" sz="2000" b="1" dirty="0"/>
              <a:t>issue d’un milieu académique diversifié</a:t>
            </a:r>
            <a:endParaRPr lang="fr-CA" b="1" dirty="0"/>
          </a:p>
        </p:txBody>
      </p:sp>
      <p:sp>
        <p:nvSpPr>
          <p:cNvPr id="20485" name="Content Placeholder 2"/>
          <p:cNvSpPr>
            <a:spLocks noGrp="1"/>
          </p:cNvSpPr>
          <p:nvPr>
            <p:ph idx="1"/>
            <p:custDataLst>
              <p:tags r:id="rId2"/>
            </p:custDataLst>
          </p:nvPr>
        </p:nvSpPr>
        <p:spPr>
          <a:xfrm>
            <a:off x="1006474" y="1600200"/>
            <a:ext cx="8010526" cy="4525963"/>
          </a:xfrm>
        </p:spPr>
        <p:txBody>
          <a:bodyPr/>
          <a:lstStyle/>
          <a:p>
            <a:r>
              <a:rPr lang="fr-CA" dirty="0"/>
              <a:t>Un vaste réseau universitaire</a:t>
            </a:r>
          </a:p>
          <a:p>
            <a:pPr lvl="2"/>
            <a:r>
              <a:rPr lang="fr-CA" dirty="0">
                <a:solidFill>
                  <a:srgbClr val="565C62"/>
                </a:solidFill>
              </a:rPr>
              <a:t>11 établissements universitaires </a:t>
            </a:r>
          </a:p>
          <a:p>
            <a:pPr lvl="2"/>
            <a:r>
              <a:rPr lang="fr-CA" dirty="0">
                <a:solidFill>
                  <a:srgbClr val="565C62"/>
                </a:solidFill>
              </a:rPr>
              <a:t>Plus de 170 000 étudiants universitaires, dont plus de 20 000 étudiants étrangers</a:t>
            </a:r>
          </a:p>
          <a:p>
            <a:r>
              <a:rPr lang="fr-CA" dirty="0"/>
              <a:t>Le plus important bassin de nouveaux diplômés universitaires au Canada</a:t>
            </a:r>
          </a:p>
          <a:p>
            <a:pPr lvl="1"/>
            <a:r>
              <a:rPr lang="fr-CA" dirty="0">
                <a:solidFill>
                  <a:srgbClr val="565C62"/>
                </a:solidFill>
              </a:rPr>
              <a:t>40 000 diplômés par année</a:t>
            </a:r>
          </a:p>
          <a:p>
            <a:r>
              <a:rPr lang="fr-CA" dirty="0"/>
              <a:t>La population la plus multilingue au Canada</a:t>
            </a:r>
          </a:p>
          <a:p>
            <a:pPr lvl="2"/>
            <a:r>
              <a:rPr lang="fr-CA" dirty="0">
                <a:solidFill>
                  <a:srgbClr val="565C62"/>
                </a:solidFill>
              </a:rPr>
              <a:t>50 % est bilingue</a:t>
            </a:r>
          </a:p>
          <a:p>
            <a:pPr lvl="2"/>
            <a:r>
              <a:rPr lang="fr-CA" dirty="0">
                <a:solidFill>
                  <a:srgbClr val="565C62"/>
                </a:solidFill>
              </a:rPr>
              <a:t>20 % est plurilingue (trois langues et plus)</a:t>
            </a:r>
          </a:p>
          <a:p>
            <a:pPr lvl="2">
              <a:buNone/>
            </a:pPr>
            <a:endParaRPr lang="fr-CA" dirty="0"/>
          </a:p>
          <a:p>
            <a:r>
              <a:rPr lang="fr-FR" dirty="0"/>
              <a:t>Écoles d’ingénieurs :					Facultés de médecine &amp; de médecine dentaire:             </a:t>
            </a:r>
          </a:p>
          <a:p>
            <a:r>
              <a:rPr lang="fr-CA" b="0" dirty="0">
                <a:solidFill>
                  <a:srgbClr val="565C62"/>
                </a:solidFill>
              </a:rPr>
              <a:t>École Polytechnique					Université de Montréal &amp; Université McGill</a:t>
            </a:r>
          </a:p>
          <a:p>
            <a:r>
              <a:rPr lang="fr-CA" b="0" dirty="0">
                <a:solidFill>
                  <a:srgbClr val="565C62"/>
                </a:solidFill>
              </a:rPr>
              <a:t>École de technologie supérieure		</a:t>
            </a:r>
            <a:r>
              <a:rPr lang="fr-FR" dirty="0"/>
              <a:t>	Écoles de gestion: </a:t>
            </a:r>
            <a:r>
              <a:rPr lang="fr-CA" b="0" dirty="0">
                <a:solidFill>
                  <a:srgbClr val="565C62"/>
                </a:solidFill>
              </a:rPr>
              <a:t>	</a:t>
            </a:r>
          </a:p>
          <a:p>
            <a:r>
              <a:rPr lang="fr-CA" b="0" dirty="0">
                <a:solidFill>
                  <a:srgbClr val="565C62"/>
                </a:solidFill>
              </a:rPr>
              <a:t>Université McGill 		</a:t>
            </a:r>
            <a:r>
              <a:rPr lang="fr-FR" dirty="0"/>
              <a:t> 			</a:t>
            </a:r>
            <a:r>
              <a:rPr lang="fr-CA" b="0" dirty="0">
                <a:solidFill>
                  <a:srgbClr val="565C62"/>
                </a:solidFill>
              </a:rPr>
              <a:t>HEC Montréal, UQAM</a:t>
            </a:r>
          </a:p>
          <a:p>
            <a:r>
              <a:rPr lang="fr-CA" b="0" dirty="0">
                <a:solidFill>
                  <a:srgbClr val="565C62"/>
                </a:solidFill>
              </a:rPr>
              <a:t>Université Concordia					Université Concordia &amp; Université McGill		</a:t>
            </a:r>
          </a:p>
          <a:p>
            <a:endParaRPr lang="fr-CA" b="0" dirty="0">
              <a:solidFill>
                <a:srgbClr val="565C62"/>
              </a:solidFill>
            </a:endParaRPr>
          </a:p>
          <a:p>
            <a:pPr lvl="2"/>
            <a:endParaRPr lang="fr-CA" dirty="0"/>
          </a:p>
          <a:p>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p:txBody>
      </p:sp>
      <p:sp>
        <p:nvSpPr>
          <p:cNvPr id="20486" name="ZoneTexte 7"/>
          <p:cNvSpPr txBox="1">
            <a:spLocks noChangeArrowheads="1"/>
          </p:cNvSpPr>
          <p:nvPr>
            <p:custDataLst>
              <p:tags r:id="rId3"/>
            </p:custDataLst>
          </p:nvPr>
        </p:nvSpPr>
        <p:spPr bwMode="auto">
          <a:xfrm>
            <a:off x="2422069" y="6239332"/>
            <a:ext cx="44994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fr-CA" sz="900" dirty="0">
                <a:solidFill>
                  <a:srgbClr val="525A60"/>
                </a:solidFill>
              </a:rPr>
              <a:t>Sources : Association d’études canadiennes, 2007 ; Ministère de l’Éducation, du Loisir et du Sport (MELS) du Québec, 2011 ;  Statistique Canada, 2007 et 2012  </a:t>
            </a:r>
          </a:p>
        </p:txBody>
      </p:sp>
      <p:sp>
        <p:nvSpPr>
          <p:cNvPr id="4" name="Espace réservé du numéro de diapositive 3"/>
          <p:cNvSpPr>
            <a:spLocks noGrp="1"/>
          </p:cNvSpPr>
          <p:nvPr>
            <p:ph type="sldNum" sz="quarter" idx="12"/>
            <p:custDataLst>
              <p:tags r:id="rId4"/>
            </p:custDataLst>
          </p:nvPr>
        </p:nvSpPr>
        <p:spPr/>
        <p:txBody>
          <a:bodyPr/>
          <a:lstStyle/>
          <a:p>
            <a:fld id="{B7CCD2B4-99E9-D948-A3A8-62D945B078FA}" type="slidenum">
              <a:rPr lang="fr-FR" smtClean="0"/>
              <a:pPr/>
              <a:t>13</a:t>
            </a:fld>
            <a:endParaRPr lang="fr-FR"/>
          </a:p>
        </p:txBody>
      </p:sp>
    </p:spTree>
    <p:extLst>
      <p:ext uri="{BB962C8B-B14F-4D97-AF65-F5344CB8AC3E}">
        <p14:creationId xmlns:p14="http://schemas.microsoft.com/office/powerpoint/2010/main" val="4095422484"/>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pPr>
              <a:lnSpc>
                <a:spcPct val="100000"/>
              </a:lnSpc>
            </a:pPr>
            <a:r>
              <a:rPr lang="fr-CA" sz="1600" dirty="0"/>
              <a:t>Une main d’œuvre spécialisée </a:t>
            </a:r>
            <a:br>
              <a:rPr lang="fr-CA" sz="1600" dirty="0"/>
            </a:br>
            <a:r>
              <a:rPr lang="fr-CA" sz="2000" b="1" dirty="0"/>
              <a:t>formation et recherche en </a:t>
            </a:r>
            <a:r>
              <a:rPr lang="fr-FR" sz="2000" b="1" dirty="0"/>
              <a:t>Génie Biomédical</a:t>
            </a:r>
            <a:endParaRPr lang="fr-FR" sz="2000" dirty="0"/>
          </a:p>
        </p:txBody>
      </p:sp>
      <p:sp>
        <p:nvSpPr>
          <p:cNvPr id="3" name="Slide Number Placeholder 2"/>
          <p:cNvSpPr>
            <a:spLocks noGrp="1"/>
          </p:cNvSpPr>
          <p:nvPr>
            <p:ph type="sldNum" sz="quarter" idx="10"/>
            <p:custDataLst>
              <p:tags r:id="rId2"/>
            </p:custDataLst>
          </p:nvPr>
        </p:nvSpPr>
        <p:spPr/>
        <p:txBody>
          <a:bodyPr/>
          <a:lstStyle/>
          <a:p>
            <a:fld id="{B7CCD2B4-99E9-D948-A3A8-62D945B078FA}" type="slidenum">
              <a:rPr lang="fr-FR" smtClean="0"/>
              <a:pPr/>
              <a:t>14</a:t>
            </a:fld>
            <a:endParaRPr lang="fr-FR" dirty="0"/>
          </a:p>
        </p:txBody>
      </p:sp>
      <p:sp>
        <p:nvSpPr>
          <p:cNvPr id="6" name="Content Placeholder 5"/>
          <p:cNvSpPr>
            <a:spLocks noGrp="1"/>
          </p:cNvSpPr>
          <p:nvPr>
            <p:ph sz="half" idx="1"/>
            <p:custDataLst>
              <p:tags r:id="rId3"/>
            </p:custDataLst>
          </p:nvPr>
        </p:nvSpPr>
        <p:spPr>
          <a:xfrm>
            <a:off x="1095373" y="1635125"/>
            <a:ext cx="3771900" cy="4038574"/>
          </a:xfrm>
        </p:spPr>
        <p:txBody>
          <a:bodyPr/>
          <a:lstStyle/>
          <a:p>
            <a:r>
              <a:rPr lang="fr-FR" dirty="0"/>
              <a:t>Institut de génie biomédical de Montréal</a:t>
            </a:r>
          </a:p>
          <a:p>
            <a:r>
              <a:rPr lang="fr-FR" dirty="0">
                <a:solidFill>
                  <a:srgbClr val="565C62"/>
                </a:solidFill>
              </a:rPr>
              <a:t>Effort conjoint de l’École Polytechnique </a:t>
            </a:r>
          </a:p>
          <a:p>
            <a:pPr>
              <a:spcBef>
                <a:spcPts val="600"/>
              </a:spcBef>
            </a:pPr>
            <a:r>
              <a:rPr lang="fr-FR" dirty="0">
                <a:solidFill>
                  <a:srgbClr val="565C62"/>
                </a:solidFill>
              </a:rPr>
              <a:t>et de l’Université de Montréal </a:t>
            </a:r>
          </a:p>
          <a:p>
            <a:pPr>
              <a:lnSpc>
                <a:spcPct val="100000"/>
              </a:lnSpc>
            </a:pPr>
            <a:r>
              <a:rPr lang="fr-FR" b="0" dirty="0">
                <a:solidFill>
                  <a:srgbClr val="565C62"/>
                </a:solidFill>
              </a:rPr>
              <a:t>Objectifs de recherche :</a:t>
            </a:r>
          </a:p>
          <a:p>
            <a:pPr lvl="2"/>
            <a:r>
              <a:rPr lang="fr-FR" dirty="0">
                <a:solidFill>
                  <a:srgbClr val="565C62"/>
                </a:solidFill>
              </a:rPr>
              <a:t>Électrophysiologie cardiaque</a:t>
            </a:r>
          </a:p>
          <a:p>
            <a:pPr lvl="2"/>
            <a:r>
              <a:rPr lang="fr-CA" dirty="0"/>
              <a:t>Systèmes, signaux et images biomédicaux</a:t>
            </a:r>
          </a:p>
          <a:p>
            <a:pPr lvl="2"/>
            <a:r>
              <a:rPr lang="fr-CA" dirty="0"/>
              <a:t>Biomécanique et biomatériaux/réadaptation</a:t>
            </a:r>
          </a:p>
          <a:p>
            <a:pPr lvl="2"/>
            <a:r>
              <a:rPr lang="fr-CA" dirty="0"/>
              <a:t>Modélisation et simulation biomédicale</a:t>
            </a:r>
          </a:p>
          <a:p>
            <a:pPr lvl="2">
              <a:buNone/>
            </a:pPr>
            <a:r>
              <a:rPr lang="fr-CA" dirty="0">
                <a:hlinkClick r:id="rId7"/>
              </a:rPr>
              <a:t>Site web </a:t>
            </a:r>
            <a:endParaRPr lang="fr-CA" dirty="0"/>
          </a:p>
          <a:p>
            <a:r>
              <a:rPr lang="fr-FR" dirty="0">
                <a:solidFill>
                  <a:srgbClr val="565C62"/>
                </a:solidFill>
              </a:rPr>
              <a:t>Mise sur pied d’un regroupement  de chercheurs  </a:t>
            </a:r>
          </a:p>
          <a:p>
            <a:pPr>
              <a:spcBef>
                <a:spcPts val="0"/>
              </a:spcBef>
            </a:pPr>
            <a:r>
              <a:rPr lang="fr-FR" dirty="0">
                <a:solidFill>
                  <a:srgbClr val="565C62"/>
                </a:solidFill>
              </a:rPr>
              <a:t>interdisciplinaire &amp; interinstitutionnel:</a:t>
            </a:r>
          </a:p>
          <a:p>
            <a:r>
              <a:rPr lang="fr-FR" b="0" dirty="0">
                <a:solidFill>
                  <a:srgbClr val="565C62"/>
                </a:solidFill>
              </a:rPr>
              <a:t>le GRSTB (Groupe de recherche en sciences et technologies biomédicales)</a:t>
            </a:r>
          </a:p>
          <a:p>
            <a:r>
              <a:rPr lang="fr-FR" b="0" dirty="0">
                <a:solidFill>
                  <a:srgbClr val="565C62"/>
                </a:solidFill>
                <a:hlinkClick r:id="rId8"/>
              </a:rPr>
              <a:t>Site web </a:t>
            </a:r>
            <a:endParaRPr lang="fr-FR" b="0" dirty="0">
              <a:solidFill>
                <a:srgbClr val="565C62"/>
              </a:solidFill>
            </a:endParaRPr>
          </a:p>
        </p:txBody>
      </p:sp>
      <p:sp>
        <p:nvSpPr>
          <p:cNvPr id="7" name="Content Placeholder 6"/>
          <p:cNvSpPr>
            <a:spLocks noGrp="1"/>
          </p:cNvSpPr>
          <p:nvPr>
            <p:ph sz="half" idx="2"/>
            <p:custDataLst>
              <p:tags r:id="rId4"/>
            </p:custDataLst>
          </p:nvPr>
        </p:nvSpPr>
        <p:spPr>
          <a:xfrm>
            <a:off x="4886325" y="1635125"/>
            <a:ext cx="4116917" cy="4038574"/>
          </a:xfrm>
        </p:spPr>
        <p:txBody>
          <a:bodyPr/>
          <a:lstStyle/>
          <a:p>
            <a:pPr>
              <a:lnSpc>
                <a:spcPct val="100000"/>
              </a:lnSpc>
              <a:spcBef>
                <a:spcPts val="0"/>
              </a:spcBef>
            </a:pPr>
            <a:r>
              <a:rPr lang="fr-CA" dirty="0"/>
              <a:t>Département de génie biomédical de McGill</a:t>
            </a:r>
          </a:p>
          <a:p>
            <a:r>
              <a:rPr lang="fr-FR" dirty="0">
                <a:solidFill>
                  <a:srgbClr val="565C62"/>
                </a:solidFill>
              </a:rPr>
              <a:t>Un pionnier du domaine en Amérique du Nord,</a:t>
            </a:r>
          </a:p>
          <a:p>
            <a:pPr>
              <a:spcBef>
                <a:spcPts val="600"/>
              </a:spcBef>
            </a:pPr>
            <a:r>
              <a:rPr lang="fr-FR" dirty="0">
                <a:solidFill>
                  <a:srgbClr val="565C62"/>
                </a:solidFill>
              </a:rPr>
              <a:t>rattaché à la Faculté de médecine de McGill</a:t>
            </a:r>
          </a:p>
          <a:p>
            <a:r>
              <a:rPr lang="fr-CA" b="0" dirty="0">
                <a:solidFill>
                  <a:srgbClr val="565C62"/>
                </a:solidFill>
              </a:rPr>
              <a:t>Axes de recherche:</a:t>
            </a:r>
          </a:p>
          <a:p>
            <a:pPr lvl="2"/>
            <a:r>
              <a:rPr lang="fr-FR" dirty="0">
                <a:solidFill>
                  <a:srgbClr val="565C62"/>
                </a:solidFill>
              </a:rPr>
              <a:t>Signaux, systèmes &amp; modélisation</a:t>
            </a:r>
          </a:p>
          <a:p>
            <a:pPr lvl="2"/>
            <a:r>
              <a:rPr lang="fr-FR" dirty="0">
                <a:solidFill>
                  <a:srgbClr val="565C62"/>
                </a:solidFill>
              </a:rPr>
              <a:t>Biomatériaux &amp; génie tissulaire</a:t>
            </a:r>
          </a:p>
          <a:p>
            <a:pPr lvl="2"/>
            <a:r>
              <a:rPr lang="fr-FR" dirty="0">
                <a:solidFill>
                  <a:srgbClr val="565C62"/>
                </a:solidFill>
              </a:rPr>
              <a:t>Biocapteurs, </a:t>
            </a:r>
            <a:r>
              <a:rPr lang="fr-FR" i="1" dirty="0" err="1">
                <a:solidFill>
                  <a:srgbClr val="565C62"/>
                </a:solidFill>
              </a:rPr>
              <a:t>lab</a:t>
            </a:r>
            <a:r>
              <a:rPr lang="fr-FR" i="1" dirty="0">
                <a:solidFill>
                  <a:srgbClr val="565C62"/>
                </a:solidFill>
              </a:rPr>
              <a:t>-on-a-chip</a:t>
            </a:r>
          </a:p>
          <a:p>
            <a:pPr lvl="2"/>
            <a:r>
              <a:rPr lang="fr-FR" dirty="0">
                <a:solidFill>
                  <a:srgbClr val="565C62"/>
                </a:solidFill>
              </a:rPr>
              <a:t>Nanoparticules, </a:t>
            </a:r>
            <a:r>
              <a:rPr lang="fr-FR" dirty="0" err="1">
                <a:solidFill>
                  <a:srgbClr val="565C62"/>
                </a:solidFill>
              </a:rPr>
              <a:t>nanomédecine</a:t>
            </a:r>
            <a:endParaRPr lang="fr-FR" dirty="0">
              <a:solidFill>
                <a:srgbClr val="565C62"/>
              </a:solidFill>
            </a:endParaRPr>
          </a:p>
          <a:p>
            <a:pPr lvl="2"/>
            <a:r>
              <a:rPr lang="fr-FR" dirty="0">
                <a:solidFill>
                  <a:srgbClr val="565C62"/>
                </a:solidFill>
              </a:rPr>
              <a:t>Cellules artificielles &amp; livraison de médicaments</a:t>
            </a:r>
          </a:p>
          <a:p>
            <a:pPr lvl="2"/>
            <a:r>
              <a:rPr lang="fr-FR" dirty="0" err="1">
                <a:solidFill>
                  <a:srgbClr val="565C62"/>
                </a:solidFill>
              </a:rPr>
              <a:t>Neuroimagerie</a:t>
            </a:r>
            <a:endParaRPr lang="fr-FR" dirty="0">
              <a:solidFill>
                <a:srgbClr val="565C62"/>
              </a:solidFill>
            </a:endParaRPr>
          </a:p>
          <a:p>
            <a:pPr lvl="2"/>
            <a:r>
              <a:rPr lang="fr-FR" dirty="0">
                <a:solidFill>
                  <a:srgbClr val="565C62"/>
                </a:solidFill>
              </a:rPr>
              <a:t>Médecine personnalisée</a:t>
            </a:r>
          </a:p>
          <a:p>
            <a:pPr lvl="2">
              <a:buNone/>
            </a:pPr>
            <a:r>
              <a:rPr lang="fr-FR" dirty="0">
                <a:solidFill>
                  <a:srgbClr val="565C62"/>
                </a:solidFill>
                <a:hlinkClick r:id="rId9"/>
              </a:rPr>
              <a:t>Site web  </a:t>
            </a:r>
            <a:endParaRPr lang="fr-CA" dirty="0"/>
          </a:p>
        </p:txBody>
      </p:sp>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pPr>
              <a:lnSpc>
                <a:spcPct val="100000"/>
              </a:lnSpc>
            </a:pPr>
            <a:r>
              <a:rPr lang="fr-CA" sz="1600" dirty="0"/>
              <a:t>Une main d’œuvre spécialisée </a:t>
            </a:r>
            <a:br>
              <a:rPr lang="fr-CA" sz="1600" dirty="0"/>
            </a:br>
            <a:r>
              <a:rPr lang="fr-CA" sz="2000" b="1" dirty="0"/>
              <a:t>formation et recherche en </a:t>
            </a:r>
            <a:r>
              <a:rPr lang="fr-FR" sz="2000" b="1" dirty="0"/>
              <a:t>Génie Biomédical </a:t>
            </a:r>
            <a:r>
              <a:rPr lang="en-CA" sz="1400" dirty="0"/>
              <a:t>(suite)</a:t>
            </a:r>
            <a:endParaRPr lang="fr-FR" sz="2000" dirty="0"/>
          </a:p>
        </p:txBody>
      </p:sp>
      <p:sp>
        <p:nvSpPr>
          <p:cNvPr id="3" name="Slide Number Placeholder 2"/>
          <p:cNvSpPr>
            <a:spLocks noGrp="1"/>
          </p:cNvSpPr>
          <p:nvPr>
            <p:ph type="sldNum" sz="quarter" idx="10"/>
            <p:custDataLst>
              <p:tags r:id="rId2"/>
            </p:custDataLst>
          </p:nvPr>
        </p:nvSpPr>
        <p:spPr/>
        <p:txBody>
          <a:bodyPr/>
          <a:lstStyle/>
          <a:p>
            <a:fld id="{B7CCD2B4-99E9-D948-A3A8-62D945B078FA}" type="slidenum">
              <a:rPr lang="fr-FR" smtClean="0"/>
              <a:pPr/>
              <a:t>15</a:t>
            </a:fld>
            <a:endParaRPr lang="fr-FR" dirty="0"/>
          </a:p>
        </p:txBody>
      </p:sp>
      <p:sp>
        <p:nvSpPr>
          <p:cNvPr id="6" name="Content Placeholder 5"/>
          <p:cNvSpPr>
            <a:spLocks noGrp="1"/>
          </p:cNvSpPr>
          <p:nvPr>
            <p:ph sz="half" idx="1"/>
            <p:custDataLst>
              <p:tags r:id="rId3"/>
            </p:custDataLst>
          </p:nvPr>
        </p:nvSpPr>
        <p:spPr>
          <a:xfrm>
            <a:off x="1095373" y="1644649"/>
            <a:ext cx="3771900" cy="4270375"/>
          </a:xfrm>
        </p:spPr>
        <p:txBody>
          <a:bodyPr/>
          <a:lstStyle/>
          <a:p>
            <a:r>
              <a:rPr lang="fr-CA" dirty="0"/>
              <a:t>Programme de génie biomédical de l’École de technologie supérieure (ÉTS)</a:t>
            </a:r>
          </a:p>
          <a:p>
            <a:pPr>
              <a:lnSpc>
                <a:spcPct val="100000"/>
              </a:lnSpc>
            </a:pPr>
            <a:r>
              <a:rPr lang="fr-FR" dirty="0">
                <a:solidFill>
                  <a:srgbClr val="565C62"/>
                </a:solidFill>
              </a:rPr>
              <a:t>Axes de recherche :</a:t>
            </a:r>
          </a:p>
          <a:p>
            <a:pPr lvl="2"/>
            <a:r>
              <a:rPr lang="fr-CA" dirty="0"/>
              <a:t>Biomécanique et biomatériaux</a:t>
            </a:r>
          </a:p>
          <a:p>
            <a:pPr lvl="2"/>
            <a:r>
              <a:rPr lang="fr-CA" dirty="0"/>
              <a:t>Imagerie et dispositifs médicaux</a:t>
            </a:r>
          </a:p>
          <a:p>
            <a:pPr lvl="2"/>
            <a:r>
              <a:rPr lang="fr-CA" dirty="0"/>
              <a:t>Santé et sécurité au travail</a:t>
            </a:r>
          </a:p>
          <a:p>
            <a:pPr lvl="2"/>
            <a:r>
              <a:rPr lang="fr-CA" dirty="0" err="1"/>
              <a:t>Télé-santé</a:t>
            </a:r>
            <a:r>
              <a:rPr lang="fr-CA" dirty="0"/>
              <a:t>, dossier électronique </a:t>
            </a:r>
          </a:p>
          <a:p>
            <a:pPr>
              <a:lnSpc>
                <a:spcPct val="100000"/>
              </a:lnSpc>
            </a:pPr>
            <a:r>
              <a:rPr lang="fr-FR" dirty="0">
                <a:solidFill>
                  <a:srgbClr val="565C62"/>
                </a:solidFill>
              </a:rPr>
              <a:t>Technologies habilitantes:</a:t>
            </a:r>
          </a:p>
          <a:p>
            <a:pPr lvl="2"/>
            <a:r>
              <a:rPr lang="fr-CA" dirty="0"/>
              <a:t>Logiciels et applications informatiques</a:t>
            </a:r>
          </a:p>
          <a:p>
            <a:pPr lvl="2"/>
            <a:r>
              <a:rPr lang="fr-CA" dirty="0"/>
              <a:t>Nanotechnologies</a:t>
            </a:r>
          </a:p>
          <a:p>
            <a:pPr lvl="2"/>
            <a:r>
              <a:rPr lang="fr-CA" dirty="0"/>
              <a:t>Prototypage et fabrication</a:t>
            </a:r>
          </a:p>
          <a:p>
            <a:pPr lvl="2"/>
            <a:r>
              <a:rPr lang="fr-CA" dirty="0"/>
              <a:t>Robotique</a:t>
            </a:r>
          </a:p>
          <a:p>
            <a:pPr lvl="2"/>
            <a:r>
              <a:rPr lang="fr-CA" dirty="0"/>
              <a:t>Sciences de matériaux</a:t>
            </a:r>
          </a:p>
          <a:p>
            <a:pPr lvl="2">
              <a:buNone/>
            </a:pPr>
            <a:r>
              <a:rPr lang="fr-CA" dirty="0">
                <a:hlinkClick r:id="rId7"/>
              </a:rPr>
              <a:t>Site web </a:t>
            </a:r>
            <a:endParaRPr lang="fr-CA" dirty="0"/>
          </a:p>
        </p:txBody>
      </p:sp>
      <p:sp>
        <p:nvSpPr>
          <p:cNvPr id="7" name="Content Placeholder 6"/>
          <p:cNvSpPr>
            <a:spLocks noGrp="1"/>
          </p:cNvSpPr>
          <p:nvPr>
            <p:ph sz="half" idx="2"/>
            <p:custDataLst>
              <p:tags r:id="rId4"/>
            </p:custDataLst>
          </p:nvPr>
        </p:nvSpPr>
        <p:spPr>
          <a:xfrm>
            <a:off x="4886325" y="1635125"/>
            <a:ext cx="4116917" cy="4038574"/>
          </a:xfrm>
        </p:spPr>
        <p:txBody>
          <a:bodyPr/>
          <a:lstStyle/>
          <a:p>
            <a:pPr>
              <a:lnSpc>
                <a:spcPct val="100000"/>
              </a:lnSpc>
              <a:spcBef>
                <a:spcPts val="0"/>
              </a:spcBef>
            </a:pPr>
            <a:r>
              <a:rPr lang="fr-CA" dirty="0"/>
              <a:t>Université Concordia – Bureau de la recherche</a:t>
            </a:r>
          </a:p>
          <a:p>
            <a:r>
              <a:rPr lang="fr-CA" dirty="0">
                <a:solidFill>
                  <a:srgbClr val="565C62"/>
                </a:solidFill>
              </a:rPr>
              <a:t>Axes de recherche:</a:t>
            </a:r>
          </a:p>
          <a:p>
            <a:pPr lvl="2"/>
            <a:r>
              <a:rPr lang="fr-FR" dirty="0">
                <a:solidFill>
                  <a:srgbClr val="565C62"/>
                </a:solidFill>
              </a:rPr>
              <a:t>Capteurs et bio-</a:t>
            </a:r>
            <a:r>
              <a:rPr lang="fr-FR" dirty="0" err="1">
                <a:solidFill>
                  <a:srgbClr val="565C62"/>
                </a:solidFill>
              </a:rPr>
              <a:t>opto</a:t>
            </a:r>
            <a:r>
              <a:rPr lang="fr-FR" dirty="0">
                <a:solidFill>
                  <a:srgbClr val="565C62"/>
                </a:solidFill>
              </a:rPr>
              <a:t>-électronique</a:t>
            </a:r>
          </a:p>
          <a:p>
            <a:pPr lvl="2"/>
            <a:r>
              <a:rPr lang="fr-FR" dirty="0">
                <a:solidFill>
                  <a:srgbClr val="565C62"/>
                </a:solidFill>
              </a:rPr>
              <a:t>Diagnostic cardio-vasculaire</a:t>
            </a:r>
          </a:p>
          <a:p>
            <a:pPr lvl="2"/>
            <a:r>
              <a:rPr lang="fr-FR" dirty="0">
                <a:solidFill>
                  <a:srgbClr val="565C62"/>
                </a:solidFill>
              </a:rPr>
              <a:t>Design, fabrication et essais</a:t>
            </a:r>
          </a:p>
          <a:p>
            <a:pPr lvl="2"/>
            <a:r>
              <a:rPr lang="fr-FR" dirty="0">
                <a:solidFill>
                  <a:srgbClr val="565C62"/>
                </a:solidFill>
              </a:rPr>
              <a:t>Imagerie cellulaire</a:t>
            </a:r>
          </a:p>
          <a:p>
            <a:pPr lvl="2"/>
            <a:r>
              <a:rPr lang="fr-FR" i="1" dirty="0" err="1">
                <a:solidFill>
                  <a:srgbClr val="565C62"/>
                </a:solidFill>
              </a:rPr>
              <a:t>Lab</a:t>
            </a:r>
            <a:r>
              <a:rPr lang="fr-FR" i="1" dirty="0">
                <a:solidFill>
                  <a:srgbClr val="565C62"/>
                </a:solidFill>
              </a:rPr>
              <a:t>-on-a-chip</a:t>
            </a:r>
            <a:r>
              <a:rPr lang="fr-FR" dirty="0">
                <a:solidFill>
                  <a:srgbClr val="565C62"/>
                </a:solidFill>
              </a:rPr>
              <a:t> et </a:t>
            </a:r>
            <a:r>
              <a:rPr lang="fr-FR" dirty="0" err="1">
                <a:solidFill>
                  <a:srgbClr val="565C62"/>
                </a:solidFill>
              </a:rPr>
              <a:t>microfluidique</a:t>
            </a:r>
            <a:endParaRPr lang="fr-FR" dirty="0">
              <a:solidFill>
                <a:srgbClr val="565C62"/>
              </a:solidFill>
            </a:endParaRPr>
          </a:p>
          <a:p>
            <a:pPr lvl="2"/>
            <a:r>
              <a:rPr lang="fr-FR" dirty="0">
                <a:solidFill>
                  <a:srgbClr val="565C62"/>
                </a:solidFill>
              </a:rPr>
              <a:t>MEMS (systèmes micro-électro-mécaniques)</a:t>
            </a:r>
          </a:p>
          <a:p>
            <a:pPr lvl="2"/>
            <a:r>
              <a:rPr lang="fr-FR" dirty="0">
                <a:solidFill>
                  <a:srgbClr val="565C62"/>
                </a:solidFill>
              </a:rPr>
              <a:t>Nanomatériaux (livraison de médicaments)</a:t>
            </a:r>
          </a:p>
          <a:p>
            <a:pPr lvl="2"/>
            <a:r>
              <a:rPr lang="fr-FR" dirty="0">
                <a:solidFill>
                  <a:srgbClr val="565C62"/>
                </a:solidFill>
              </a:rPr>
              <a:t>Spectrométrie de masse appliquée à la biologie</a:t>
            </a:r>
          </a:p>
          <a:p>
            <a:pPr lvl="2">
              <a:buNone/>
            </a:pPr>
            <a:r>
              <a:rPr lang="fr-FR" dirty="0">
                <a:solidFill>
                  <a:srgbClr val="565C62"/>
                </a:solidFill>
                <a:hlinkClick r:id="rId8"/>
              </a:rPr>
              <a:t>Site web </a:t>
            </a:r>
            <a:endParaRPr lang="fr-CA" dirty="0"/>
          </a:p>
          <a:p>
            <a:r>
              <a:rPr lang="fr-CA" dirty="0"/>
              <a:t>Université Concordia – Centre PERFORM</a:t>
            </a:r>
          </a:p>
          <a:p>
            <a:pPr lvl="2"/>
            <a:r>
              <a:rPr lang="fr-FR" dirty="0">
                <a:solidFill>
                  <a:srgbClr val="565C62"/>
                </a:solidFill>
              </a:rPr>
              <a:t>Installations de recherche clinique spécialisées</a:t>
            </a:r>
          </a:p>
          <a:p>
            <a:pPr lvl="2"/>
            <a:r>
              <a:rPr lang="fr-FR" dirty="0">
                <a:solidFill>
                  <a:srgbClr val="565C62"/>
                </a:solidFill>
              </a:rPr>
              <a:t>Consacrées à l’amélioration de la santé et à la promotion de saines habitudes de vie</a:t>
            </a:r>
          </a:p>
          <a:p>
            <a:pPr lvl="2">
              <a:buNone/>
            </a:pPr>
            <a:r>
              <a:rPr lang="fr-FR" dirty="0">
                <a:solidFill>
                  <a:srgbClr val="565C62"/>
                </a:solidFill>
                <a:hlinkClick r:id="rId9"/>
              </a:rPr>
              <a:t>Site web </a:t>
            </a:r>
            <a:endParaRPr lang="fr-FR" dirty="0">
              <a:solidFill>
                <a:srgbClr val="565C62"/>
              </a:solidFill>
            </a:endParaRPr>
          </a:p>
        </p:txBody>
      </p:sp>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7"/>
          <p:cNvSpPr>
            <a:spLocks noGrp="1" noChangeArrowheads="1"/>
          </p:cNvSpPr>
          <p:nvPr>
            <p:ph type="title"/>
            <p:custDataLst>
              <p:tags r:id="rId1"/>
            </p:custDataLst>
          </p:nvPr>
        </p:nvSpPr>
        <p:spPr/>
        <p:txBody>
          <a:bodyPr/>
          <a:lstStyle/>
          <a:p>
            <a:pPr>
              <a:lnSpc>
                <a:spcPct val="100000"/>
              </a:lnSpc>
            </a:pPr>
            <a:r>
              <a:rPr lang="en-CA" sz="1600" dirty="0"/>
              <a:t>Un </a:t>
            </a:r>
            <a:r>
              <a:rPr lang="en-CA" sz="1600" dirty="0" err="1"/>
              <a:t>environnement</a:t>
            </a:r>
            <a:r>
              <a:rPr lang="en-CA" sz="1600" dirty="0"/>
              <a:t> favorable à </a:t>
            </a:r>
            <a:r>
              <a:rPr lang="en-CA" sz="1600" dirty="0" err="1"/>
              <a:t>l’innovation</a:t>
            </a:r>
            <a:br>
              <a:rPr lang="en-CA" sz="1600" dirty="0"/>
            </a:br>
            <a:r>
              <a:rPr lang="en-CA" sz="2000" b="1" dirty="0" err="1"/>
              <a:t>incubateurs</a:t>
            </a:r>
            <a:r>
              <a:rPr lang="en-CA" sz="2000" b="1" dirty="0"/>
              <a:t> et </a:t>
            </a:r>
            <a:r>
              <a:rPr lang="en-CA" sz="2000" b="1" dirty="0" err="1"/>
              <a:t>accompagnement</a:t>
            </a:r>
            <a:r>
              <a:rPr lang="en-CA" sz="2000" b="1" dirty="0"/>
              <a:t> </a:t>
            </a:r>
            <a:r>
              <a:rPr lang="en-CA" sz="2000" b="1" dirty="0" err="1"/>
              <a:t>d’entreprises</a:t>
            </a:r>
            <a:endParaRPr lang="fr-FR" b="1" dirty="0"/>
          </a:p>
        </p:txBody>
      </p:sp>
      <p:sp>
        <p:nvSpPr>
          <p:cNvPr id="4" name="Espace réservé du numéro de diapositive 3"/>
          <p:cNvSpPr>
            <a:spLocks noGrp="1"/>
          </p:cNvSpPr>
          <p:nvPr>
            <p:ph type="sldNum" sz="quarter" idx="10"/>
            <p:custDataLst>
              <p:tags r:id="rId2"/>
            </p:custDataLst>
          </p:nvPr>
        </p:nvSpPr>
        <p:spPr/>
        <p:txBody>
          <a:bodyPr/>
          <a:lstStyle/>
          <a:p>
            <a:fld id="{B7CCD2B4-99E9-D948-A3A8-62D945B078FA}" type="slidenum">
              <a:rPr lang="fr-FR" smtClean="0"/>
              <a:pPr/>
              <a:t>16</a:t>
            </a:fld>
            <a:endParaRPr lang="fr-FR"/>
          </a:p>
        </p:txBody>
      </p:sp>
      <p:sp>
        <p:nvSpPr>
          <p:cNvPr id="27653" name="Content Placeholder 2"/>
          <p:cNvSpPr>
            <a:spLocks noGrp="1"/>
          </p:cNvSpPr>
          <p:nvPr>
            <p:ph sz="half" idx="1"/>
            <p:custDataLst>
              <p:tags r:id="rId3"/>
            </p:custDataLst>
          </p:nvPr>
        </p:nvSpPr>
        <p:spPr>
          <a:xfrm>
            <a:off x="1123948" y="1585408"/>
            <a:ext cx="3771900" cy="4757519"/>
          </a:xfrm>
        </p:spPr>
        <p:txBody>
          <a:bodyPr/>
          <a:lstStyle/>
          <a:p>
            <a:pPr lvl="2">
              <a:buNone/>
            </a:pPr>
            <a:r>
              <a:rPr lang="fr-CA" sz="1600" b="1" dirty="0">
                <a:solidFill>
                  <a:schemeClr val="tx2"/>
                </a:solidFill>
              </a:rPr>
              <a:t>CTS</a:t>
            </a:r>
            <a:r>
              <a:rPr lang="fr-CA" b="1" dirty="0">
                <a:solidFill>
                  <a:schemeClr val="tx2"/>
                </a:solidFill>
              </a:rPr>
              <a:t> (Campus des technologies de la santé) </a:t>
            </a:r>
            <a:endParaRPr lang="fr-CA" dirty="0">
              <a:solidFill>
                <a:schemeClr val="tx2"/>
              </a:solidFill>
            </a:endParaRPr>
          </a:p>
          <a:p>
            <a:pPr lvl="2"/>
            <a:r>
              <a:rPr lang="fr-FR" dirty="0"/>
              <a:t>Spécialisé dans le secteur médical, </a:t>
            </a:r>
            <a:r>
              <a:rPr lang="fr-CA" dirty="0"/>
              <a:t>regroupant les systèmes, instruments, appareils, dispositifs et technologies de l’information (solutions logicielles)</a:t>
            </a:r>
          </a:p>
          <a:p>
            <a:pPr lvl="2">
              <a:buNone/>
            </a:pPr>
            <a:r>
              <a:rPr lang="fr-CA" dirty="0">
                <a:hlinkClick r:id="rId7"/>
              </a:rPr>
              <a:t>Site web </a:t>
            </a:r>
            <a:endParaRPr lang="fr-CA" dirty="0"/>
          </a:p>
          <a:p>
            <a:pPr lvl="4">
              <a:spcBef>
                <a:spcPts val="1200"/>
              </a:spcBef>
            </a:pPr>
            <a:r>
              <a:rPr lang="fr-CA" dirty="0" err="1"/>
              <a:t>Cqib</a:t>
            </a:r>
            <a:endParaRPr lang="fr-CA" sz="1400" b="0" cap="none" dirty="0"/>
          </a:p>
          <a:p>
            <a:pPr lvl="2"/>
            <a:r>
              <a:rPr lang="fr-CA" dirty="0"/>
              <a:t>Incubateur spécialisé en SVTS</a:t>
            </a:r>
          </a:p>
          <a:p>
            <a:pPr lvl="2"/>
            <a:r>
              <a:rPr lang="fr-CA" dirty="0"/>
              <a:t>Accès à: plateaux techniques &amp; infrastructure, </a:t>
            </a:r>
            <a:r>
              <a:rPr lang="fr-CA" dirty="0">
                <a:solidFill>
                  <a:srgbClr val="565C62"/>
                </a:solidFill>
              </a:rPr>
              <a:t>services-conseils &amp;</a:t>
            </a:r>
            <a:r>
              <a:rPr lang="fr-CA" dirty="0"/>
              <a:t> réseaux, environnement d’affaires</a:t>
            </a:r>
          </a:p>
          <a:p>
            <a:pPr lvl="2"/>
            <a:r>
              <a:rPr lang="fr-CA" dirty="0"/>
              <a:t>Partenariat avec Laval Technopole</a:t>
            </a:r>
          </a:p>
          <a:p>
            <a:pPr lvl="2">
              <a:buNone/>
            </a:pPr>
            <a:r>
              <a:rPr lang="fr-CA" dirty="0">
                <a:hlinkClick r:id="rId8"/>
              </a:rPr>
              <a:t>Site web </a:t>
            </a:r>
            <a:endParaRPr lang="fr-CA" dirty="0"/>
          </a:p>
          <a:p>
            <a:pPr lvl="4">
              <a:spcBef>
                <a:spcPts val="1200"/>
              </a:spcBef>
            </a:pPr>
            <a:r>
              <a:rPr lang="fr-CA" dirty="0"/>
              <a:t>CNRC </a:t>
            </a:r>
            <a:r>
              <a:rPr lang="fr-CA" sz="1400" dirty="0"/>
              <a:t>(</a:t>
            </a:r>
            <a:r>
              <a:rPr lang="fr-CA" sz="1400" cap="none" dirty="0"/>
              <a:t>Boucherville)</a:t>
            </a:r>
            <a:endParaRPr lang="fr-CA" cap="none" dirty="0"/>
          </a:p>
          <a:p>
            <a:pPr lvl="2">
              <a:spcBef>
                <a:spcPts val="300"/>
              </a:spcBef>
            </a:pPr>
            <a:r>
              <a:rPr lang="fr-CA" dirty="0"/>
              <a:t>Accueil d’entreprises innovatrices </a:t>
            </a:r>
          </a:p>
          <a:p>
            <a:pPr lvl="2">
              <a:spcBef>
                <a:spcPts val="300"/>
              </a:spcBef>
            </a:pPr>
            <a:r>
              <a:rPr lang="fr-CA" dirty="0"/>
              <a:t>Accès aux expertises du CNRC en optique, </a:t>
            </a:r>
            <a:r>
              <a:rPr lang="fr-CA" dirty="0" err="1"/>
              <a:t>microfluidique</a:t>
            </a:r>
            <a:r>
              <a:rPr lang="fr-CA" dirty="0"/>
              <a:t> et sciences des matériaux</a:t>
            </a:r>
          </a:p>
          <a:p>
            <a:pPr lvl="2">
              <a:spcBef>
                <a:spcPts val="300"/>
              </a:spcBef>
              <a:buNone/>
            </a:pPr>
            <a:r>
              <a:rPr lang="fr-CA" dirty="0">
                <a:hlinkClick r:id="rId9"/>
              </a:rPr>
              <a:t>Site web </a:t>
            </a:r>
            <a:endParaRPr lang="fr-CA" dirty="0"/>
          </a:p>
        </p:txBody>
      </p:sp>
      <p:sp>
        <p:nvSpPr>
          <p:cNvPr id="7" name="Espace réservé du contenu 6"/>
          <p:cNvSpPr>
            <a:spLocks noGrp="1"/>
          </p:cNvSpPr>
          <p:nvPr>
            <p:ph sz="half" idx="2"/>
            <p:custDataLst>
              <p:tags r:id="rId4"/>
            </p:custDataLst>
          </p:nvPr>
        </p:nvSpPr>
        <p:spPr>
          <a:xfrm>
            <a:off x="5054595" y="1569534"/>
            <a:ext cx="3771900" cy="4038574"/>
          </a:xfrm>
        </p:spPr>
        <p:txBody>
          <a:bodyPr/>
          <a:lstStyle/>
          <a:p>
            <a:pPr lvl="4"/>
            <a:r>
              <a:rPr lang="fr-CA" cap="none" dirty="0"/>
              <a:t>Centre de l'</a:t>
            </a:r>
            <a:r>
              <a:rPr lang="fr-CA" cap="none" dirty="0" err="1"/>
              <a:t>entrepreneurship</a:t>
            </a:r>
            <a:r>
              <a:rPr lang="fr-CA" cap="none" dirty="0"/>
              <a:t> technologique de l’ÉTS </a:t>
            </a:r>
            <a:r>
              <a:rPr lang="fr-CA" dirty="0"/>
              <a:t>(</a:t>
            </a:r>
            <a:r>
              <a:rPr lang="fr-CA" dirty="0" err="1"/>
              <a:t>Centech</a:t>
            </a:r>
            <a:r>
              <a:rPr lang="fr-CA" dirty="0"/>
              <a:t>) </a:t>
            </a:r>
            <a:endParaRPr lang="fr-CA" dirty="0">
              <a:sym typeface="Wingdings"/>
            </a:endParaRPr>
          </a:p>
          <a:p>
            <a:pPr lvl="2"/>
            <a:r>
              <a:rPr lang="fr-CA" dirty="0"/>
              <a:t>Compte actuellement une cinquantaine d’entreprises actives</a:t>
            </a:r>
          </a:p>
          <a:p>
            <a:pPr lvl="2"/>
            <a:r>
              <a:rPr lang="fr-CA" dirty="0"/>
              <a:t>Accepte des projets provenant des étudiants et diplômés dès le début du processus de démarrage (phase d‘émergence)</a:t>
            </a:r>
          </a:p>
          <a:p>
            <a:pPr lvl="2">
              <a:buNone/>
            </a:pPr>
            <a:r>
              <a:rPr lang="fr-CA" dirty="0">
                <a:hlinkClick r:id="rId10"/>
              </a:rPr>
              <a:t>Site web </a:t>
            </a:r>
            <a:endParaRPr lang="fr-CA" dirty="0"/>
          </a:p>
          <a:p>
            <a:pPr lvl="2">
              <a:buNone/>
            </a:pPr>
            <a:endParaRPr lang="fr-CA" sz="1100" dirty="0"/>
          </a:p>
          <a:p>
            <a:pPr marL="0" lvl="2" indent="0">
              <a:buNone/>
            </a:pPr>
            <a:r>
              <a:rPr lang="fr-CA" sz="1600" b="1" dirty="0">
                <a:solidFill>
                  <a:schemeClr val="tx2"/>
                </a:solidFill>
              </a:rPr>
              <a:t>Centre d’entreprises et d’innovation de Montréal </a:t>
            </a:r>
            <a:r>
              <a:rPr lang="fr-CA" sz="1600" b="1" cap="all" dirty="0">
                <a:solidFill>
                  <a:schemeClr val="tx2"/>
                </a:solidFill>
              </a:rPr>
              <a:t>(CEIM)</a:t>
            </a:r>
            <a:endParaRPr lang="fr-CA" dirty="0">
              <a:solidFill>
                <a:schemeClr val="tx2"/>
              </a:solidFill>
            </a:endParaRPr>
          </a:p>
          <a:p>
            <a:pPr lvl="2"/>
            <a:r>
              <a:rPr lang="fr-CA" dirty="0"/>
              <a:t>Services-conseil, encadrement et coaching </a:t>
            </a:r>
          </a:p>
          <a:p>
            <a:pPr lvl="2"/>
            <a:r>
              <a:rPr lang="fr-CA" dirty="0"/>
              <a:t>Démarrage d’entreprises à contenu technologique</a:t>
            </a:r>
          </a:p>
          <a:p>
            <a:pPr lvl="2">
              <a:buNone/>
            </a:pPr>
            <a:r>
              <a:rPr lang="fr-CA" dirty="0">
                <a:hlinkClick r:id="rId11"/>
              </a:rPr>
              <a:t>Site web </a:t>
            </a:r>
            <a:endParaRPr lang="fr-CA" dirty="0"/>
          </a:p>
          <a:p>
            <a:endParaRPr lang="fr-CA" dirty="0"/>
          </a:p>
        </p:txBody>
      </p:sp>
    </p:spTree>
    <p:extLst>
      <p:ext uri="{BB962C8B-B14F-4D97-AF65-F5344CB8AC3E}">
        <p14:creationId xmlns:p14="http://schemas.microsoft.com/office/powerpoint/2010/main" val="1679539077"/>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7"/>
          <p:cNvSpPr>
            <a:spLocks noGrp="1" noChangeArrowheads="1"/>
          </p:cNvSpPr>
          <p:nvPr>
            <p:ph type="title"/>
            <p:custDataLst>
              <p:tags r:id="rId1"/>
            </p:custDataLst>
          </p:nvPr>
        </p:nvSpPr>
        <p:spPr/>
        <p:txBody>
          <a:bodyPr/>
          <a:lstStyle/>
          <a:p>
            <a:pPr>
              <a:lnSpc>
                <a:spcPct val="100000"/>
              </a:lnSpc>
            </a:pPr>
            <a:r>
              <a:rPr lang="en-CA" sz="1600" dirty="0"/>
              <a:t>Un </a:t>
            </a:r>
            <a:r>
              <a:rPr lang="en-CA" sz="1600" dirty="0" err="1"/>
              <a:t>environnement</a:t>
            </a:r>
            <a:r>
              <a:rPr lang="en-CA" sz="1600" dirty="0"/>
              <a:t> favorable à </a:t>
            </a:r>
            <a:r>
              <a:rPr lang="en-CA" sz="1600" dirty="0" err="1"/>
              <a:t>l’innovation</a:t>
            </a:r>
            <a:br>
              <a:rPr lang="en-CA" sz="1600" dirty="0"/>
            </a:br>
            <a:r>
              <a:rPr lang="en-CA" sz="2000" b="1" dirty="0" err="1"/>
              <a:t>sociétés</a:t>
            </a:r>
            <a:r>
              <a:rPr lang="en-CA" sz="2000" b="1" dirty="0"/>
              <a:t> de valorisation = sources </a:t>
            </a:r>
            <a:r>
              <a:rPr lang="en-CA" sz="2000" b="1" dirty="0" err="1"/>
              <a:t>d’innovations</a:t>
            </a:r>
            <a:endParaRPr lang="fr-FR" b="1" dirty="0"/>
          </a:p>
        </p:txBody>
      </p:sp>
      <p:sp>
        <p:nvSpPr>
          <p:cNvPr id="4" name="Espace réservé du numéro de diapositive 3"/>
          <p:cNvSpPr>
            <a:spLocks noGrp="1"/>
          </p:cNvSpPr>
          <p:nvPr>
            <p:ph type="sldNum" sz="quarter" idx="10"/>
            <p:custDataLst>
              <p:tags r:id="rId2"/>
            </p:custDataLst>
          </p:nvPr>
        </p:nvSpPr>
        <p:spPr/>
        <p:txBody>
          <a:bodyPr/>
          <a:lstStyle/>
          <a:p>
            <a:fld id="{B7CCD2B4-99E9-D948-A3A8-62D945B078FA}" type="slidenum">
              <a:rPr lang="fr-FR" smtClean="0"/>
              <a:pPr/>
              <a:t>17</a:t>
            </a:fld>
            <a:endParaRPr lang="fr-FR"/>
          </a:p>
        </p:txBody>
      </p:sp>
      <p:sp>
        <p:nvSpPr>
          <p:cNvPr id="27653" name="Content Placeholder 2"/>
          <p:cNvSpPr>
            <a:spLocks noGrp="1"/>
          </p:cNvSpPr>
          <p:nvPr>
            <p:ph sz="half" idx="1"/>
            <p:custDataLst>
              <p:tags r:id="rId3"/>
            </p:custDataLst>
          </p:nvPr>
        </p:nvSpPr>
        <p:spPr>
          <a:xfrm>
            <a:off x="1123948" y="1585409"/>
            <a:ext cx="3771900" cy="4539166"/>
          </a:xfrm>
        </p:spPr>
        <p:txBody>
          <a:bodyPr/>
          <a:lstStyle/>
          <a:p>
            <a:pPr lvl="4"/>
            <a:r>
              <a:rPr lang="fr-CA" cap="none" dirty="0" err="1"/>
              <a:t>Univalor</a:t>
            </a:r>
            <a:r>
              <a:rPr lang="fr-CA" dirty="0"/>
              <a:t>:</a:t>
            </a:r>
            <a:endParaRPr lang="fr-CA" sz="1400" b="0" cap="none" dirty="0">
              <a:hlinkClick r:id="rId7" action="ppaction://hlinksldjump"/>
            </a:endParaRPr>
          </a:p>
          <a:p>
            <a:pPr lvl="2"/>
            <a:r>
              <a:rPr lang="fr-CA" dirty="0"/>
              <a:t>Accélère le transfert à l’industrie des résultats de l'Université de Montréal, </a:t>
            </a:r>
            <a:br>
              <a:rPr lang="fr-CA" dirty="0"/>
            </a:br>
            <a:r>
              <a:rPr lang="fr-CA" dirty="0"/>
              <a:t>de ses écoles et de la plupart </a:t>
            </a:r>
            <a:br>
              <a:rPr lang="fr-CA" dirty="0"/>
            </a:br>
            <a:r>
              <a:rPr lang="fr-CA" dirty="0"/>
              <a:t>de ses centres hospitaliers affiliés</a:t>
            </a:r>
          </a:p>
          <a:p>
            <a:pPr lvl="2"/>
            <a:r>
              <a:rPr lang="fr-CA" dirty="0"/>
              <a:t>Réalisations : 10 entreprises dérivées actives, 1,5 M$ en investissement par des tiers dans des entreprises dérivées, 139 brevets et 178 demandes de brevets en cours</a:t>
            </a:r>
          </a:p>
          <a:p>
            <a:pPr lvl="2">
              <a:buNone/>
            </a:pPr>
            <a:r>
              <a:rPr lang="fr-CA" dirty="0">
                <a:hlinkClick r:id="rId8"/>
              </a:rPr>
              <a:t>Site web </a:t>
            </a:r>
            <a:endParaRPr lang="fr-CA" dirty="0"/>
          </a:p>
          <a:p>
            <a:pPr lvl="4"/>
            <a:r>
              <a:rPr lang="fr-CA" cap="none" dirty="0"/>
              <a:t>Gestion Valeo </a:t>
            </a:r>
            <a:r>
              <a:rPr lang="fr-CA" dirty="0"/>
              <a:t>:</a:t>
            </a:r>
            <a:endParaRPr lang="fr-CA" sz="1400" b="0" cap="none" dirty="0">
              <a:hlinkClick r:id="rId7" action="ppaction://hlinksldjump"/>
            </a:endParaRPr>
          </a:p>
          <a:p>
            <a:pPr lvl="2"/>
            <a:r>
              <a:rPr lang="fr-CA" dirty="0"/>
              <a:t>Valorise les résultats de la recherche effectuée par ses commanditaires et affiliés:</a:t>
            </a:r>
          </a:p>
          <a:p>
            <a:pPr lvl="2"/>
            <a:r>
              <a:rPr lang="fr-CA" dirty="0"/>
              <a:t>À Montréal: l’École de technologie supérieure (ÉTS), l’Université du Québec à Montréal (UQAM), l’INRS-Institut-Armand Frappier</a:t>
            </a:r>
          </a:p>
          <a:p>
            <a:pPr lvl="2"/>
            <a:r>
              <a:rPr lang="fr-CA" dirty="0"/>
              <a:t>5 entreprises dérivées actives (2 en SVTS)</a:t>
            </a:r>
          </a:p>
          <a:p>
            <a:pPr lvl="2">
              <a:buNone/>
            </a:pPr>
            <a:r>
              <a:rPr lang="fr-CA" dirty="0">
                <a:hlinkClick r:id="rId9"/>
              </a:rPr>
              <a:t>Site web </a:t>
            </a:r>
            <a:endParaRPr lang="fr-CA" dirty="0"/>
          </a:p>
          <a:p>
            <a:pPr lvl="2">
              <a:buNone/>
            </a:pPr>
            <a:endParaRPr lang="fr-CA" sz="1100" dirty="0"/>
          </a:p>
        </p:txBody>
      </p:sp>
      <p:sp>
        <p:nvSpPr>
          <p:cNvPr id="7" name="Espace réservé du contenu 6"/>
          <p:cNvSpPr>
            <a:spLocks noGrp="1"/>
          </p:cNvSpPr>
          <p:nvPr>
            <p:ph sz="half" idx="2"/>
            <p:custDataLst>
              <p:tags r:id="rId4"/>
            </p:custDataLst>
          </p:nvPr>
        </p:nvSpPr>
        <p:spPr>
          <a:xfrm>
            <a:off x="5054595" y="1569534"/>
            <a:ext cx="3771900" cy="4038574"/>
          </a:xfrm>
        </p:spPr>
        <p:txBody>
          <a:bodyPr/>
          <a:lstStyle/>
          <a:p>
            <a:pPr lvl="2">
              <a:spcBef>
                <a:spcPts val="1800"/>
              </a:spcBef>
              <a:buNone/>
            </a:pPr>
            <a:r>
              <a:rPr lang="fr-CA" sz="1600" b="1" dirty="0" err="1">
                <a:solidFill>
                  <a:schemeClr val="tx2"/>
                </a:solidFill>
              </a:rPr>
              <a:t>MSBi</a:t>
            </a:r>
            <a:r>
              <a:rPr lang="fr-CA" sz="1600" b="1" dirty="0">
                <a:solidFill>
                  <a:schemeClr val="tx2"/>
                </a:solidFill>
              </a:rPr>
              <a:t> Valorisation (</a:t>
            </a:r>
            <a:r>
              <a:rPr lang="fr-CA" sz="1600" b="1" dirty="0" err="1">
                <a:solidFill>
                  <a:schemeClr val="tx2"/>
                </a:solidFill>
              </a:rPr>
              <a:t>MSBiV</a:t>
            </a:r>
            <a:r>
              <a:rPr lang="fr-CA" sz="1600" b="1" dirty="0">
                <a:solidFill>
                  <a:schemeClr val="tx2"/>
                </a:solidFill>
              </a:rPr>
              <a:t>)</a:t>
            </a:r>
            <a:endParaRPr lang="fr-CA" sz="1600" b="1" cap="all" dirty="0">
              <a:solidFill>
                <a:schemeClr val="tx2"/>
              </a:solidFill>
              <a:sym typeface="Wingdings"/>
            </a:endParaRPr>
          </a:p>
          <a:p>
            <a:pPr lvl="2"/>
            <a:r>
              <a:rPr lang="fr-CA" dirty="0"/>
              <a:t>Fournit fonds d’amorçage, ressources humaines et réseau d’affaires pour valoriser les technologies prometteuses provenant de:</a:t>
            </a:r>
          </a:p>
          <a:p>
            <a:pPr lvl="3"/>
            <a:r>
              <a:rPr lang="fr-CA" dirty="0"/>
              <a:t>l’Université McGill</a:t>
            </a:r>
          </a:p>
          <a:p>
            <a:pPr lvl="3"/>
            <a:r>
              <a:rPr lang="fr-CA" dirty="0"/>
              <a:t>l’Université de Sherbrooke et l’Université </a:t>
            </a:r>
            <a:r>
              <a:rPr lang="fr-CA" dirty="0" err="1"/>
              <a:t>Bishop’s</a:t>
            </a:r>
            <a:endParaRPr lang="fr-CA" dirty="0"/>
          </a:p>
          <a:p>
            <a:pPr lvl="3"/>
            <a:r>
              <a:rPr lang="fr-CA" dirty="0"/>
              <a:t>de même qu’à leurs hôpitaux et centres de recherche affiliés</a:t>
            </a:r>
          </a:p>
          <a:p>
            <a:pPr lvl="2"/>
            <a:r>
              <a:rPr lang="fr-CA" dirty="0"/>
              <a:t>Depuis 2001: </a:t>
            </a:r>
          </a:p>
          <a:p>
            <a:pPr lvl="3"/>
            <a:r>
              <a:rPr lang="fr-CA" dirty="0"/>
              <a:t>12 sociétés dérivées (6 en SVTS)</a:t>
            </a:r>
          </a:p>
          <a:p>
            <a:pPr lvl="3"/>
            <a:r>
              <a:rPr lang="fr-CA" dirty="0"/>
              <a:t>3,3 M$ investis dans les projets et les sociétés dérivées</a:t>
            </a:r>
          </a:p>
          <a:p>
            <a:pPr lvl="3"/>
            <a:r>
              <a:rPr lang="fr-CA" dirty="0"/>
              <a:t>effet de levier supérieur à 50 </a:t>
            </a:r>
          </a:p>
          <a:p>
            <a:pPr lvl="3">
              <a:buNone/>
            </a:pPr>
            <a:r>
              <a:rPr lang="fr-CA" dirty="0">
                <a:hlinkClick r:id="rId10"/>
              </a:rPr>
              <a:t>Site web </a:t>
            </a:r>
            <a:endParaRPr lang="fr-CA" dirty="0"/>
          </a:p>
          <a:p>
            <a:pPr lvl="2">
              <a:buNone/>
            </a:pPr>
            <a:endParaRPr lang="fr-CA" sz="1100" dirty="0"/>
          </a:p>
          <a:p>
            <a:endParaRPr lang="fr-CA" dirty="0"/>
          </a:p>
        </p:txBody>
      </p:sp>
    </p:spTree>
    <p:extLst>
      <p:ext uri="{BB962C8B-B14F-4D97-AF65-F5344CB8AC3E}">
        <p14:creationId xmlns:p14="http://schemas.microsoft.com/office/powerpoint/2010/main" val="1679539077"/>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7"/>
          <p:cNvSpPr>
            <a:spLocks noGrp="1" noChangeArrowheads="1"/>
          </p:cNvSpPr>
          <p:nvPr>
            <p:ph type="title"/>
            <p:custDataLst>
              <p:tags r:id="rId1"/>
            </p:custDataLst>
          </p:nvPr>
        </p:nvSpPr>
        <p:spPr/>
        <p:txBody>
          <a:bodyPr/>
          <a:lstStyle/>
          <a:p>
            <a:pPr>
              <a:lnSpc>
                <a:spcPct val="100000"/>
              </a:lnSpc>
            </a:pPr>
            <a:r>
              <a:rPr lang="en-CA" sz="1600" dirty="0"/>
              <a:t>Un </a:t>
            </a:r>
            <a:r>
              <a:rPr lang="en-CA" sz="1600" dirty="0" err="1"/>
              <a:t>environnement</a:t>
            </a:r>
            <a:r>
              <a:rPr lang="en-CA" sz="1600" dirty="0"/>
              <a:t> favorable à </a:t>
            </a:r>
            <a:r>
              <a:rPr lang="en-CA" sz="1600" dirty="0" err="1"/>
              <a:t>l’innovation</a:t>
            </a:r>
            <a:br>
              <a:rPr lang="en-CA" sz="1600" dirty="0"/>
            </a:br>
            <a:r>
              <a:rPr lang="en-CA" sz="2000" b="1" dirty="0"/>
              <a:t>la </a:t>
            </a:r>
            <a:r>
              <a:rPr lang="en-CA" sz="2000" b="1" dirty="0" err="1"/>
              <a:t>politique</a:t>
            </a:r>
            <a:r>
              <a:rPr lang="en-CA" sz="2000" b="1" dirty="0"/>
              <a:t> </a:t>
            </a:r>
            <a:r>
              <a:rPr lang="en-CA" sz="2000" b="1" dirty="0" err="1"/>
              <a:t>nationale</a:t>
            </a:r>
            <a:br>
              <a:rPr lang="en-CA" sz="2000" b="1" dirty="0"/>
            </a:br>
            <a:r>
              <a:rPr lang="en-CA" sz="2000" b="1" dirty="0"/>
              <a:t>de la </a:t>
            </a:r>
            <a:r>
              <a:rPr lang="en-CA" sz="2000" b="1" dirty="0" err="1"/>
              <a:t>recherche</a:t>
            </a:r>
            <a:r>
              <a:rPr lang="en-CA" sz="2000" b="1" dirty="0"/>
              <a:t> et de </a:t>
            </a:r>
            <a:r>
              <a:rPr lang="en-CA" sz="2000" b="1" dirty="0" err="1"/>
              <a:t>l’innovation</a:t>
            </a:r>
            <a:r>
              <a:rPr lang="en-CA" sz="2000" b="1" dirty="0"/>
              <a:t> (PNRI)</a:t>
            </a:r>
            <a:endParaRPr lang="fr-FR" b="1" dirty="0"/>
          </a:p>
        </p:txBody>
      </p:sp>
      <p:sp>
        <p:nvSpPr>
          <p:cNvPr id="9" name="Espace réservé du contenu 8"/>
          <p:cNvSpPr>
            <a:spLocks noGrp="1"/>
          </p:cNvSpPr>
          <p:nvPr>
            <p:ph idx="1"/>
            <p:custDataLst>
              <p:tags r:id="rId2"/>
            </p:custDataLst>
          </p:nvPr>
        </p:nvSpPr>
        <p:spPr/>
        <p:txBody>
          <a:bodyPr/>
          <a:lstStyle/>
          <a:p>
            <a:pPr marL="180975" indent="-180975"/>
            <a:r>
              <a:rPr lang="fr-CA" dirty="0">
                <a:solidFill>
                  <a:srgbClr val="0086BF"/>
                </a:solidFill>
              </a:rPr>
              <a:t>Annonce faite en octobre 2013 par le gouvernement du Québec</a:t>
            </a:r>
          </a:p>
          <a:p>
            <a:pPr marL="180975" lvl="2" indent="-180975">
              <a:buClr>
                <a:srgbClr val="00558C"/>
              </a:buClr>
              <a:buSzTx/>
              <a:buFont typeface="Symbol" pitchFamily="18" charset="2"/>
              <a:buChar char="·"/>
              <a:tabLst/>
            </a:pPr>
            <a:r>
              <a:rPr lang="fr-CA" dirty="0"/>
              <a:t>La PNRI réitère l’appui de ce gouvernement aux différentes facettes de la R-D,</a:t>
            </a:r>
          </a:p>
          <a:p>
            <a:pPr marL="180975" lvl="2" indent="-180975">
              <a:buClr>
                <a:srgbClr val="00558C"/>
              </a:buClr>
              <a:buSzTx/>
              <a:buNone/>
              <a:tabLst/>
            </a:pPr>
            <a:r>
              <a:rPr lang="fr-CA" dirty="0"/>
              <a:t>	notamment l’appui aux entreprises innovantes et la valorisation des résultats de la recherche </a:t>
            </a:r>
          </a:p>
          <a:p>
            <a:pPr marL="180975" indent="-180975">
              <a:spcBef>
                <a:spcPts val="600"/>
              </a:spcBef>
            </a:pPr>
            <a:r>
              <a:rPr lang="fr-CA" dirty="0">
                <a:solidFill>
                  <a:srgbClr val="0086BF"/>
                </a:solidFill>
              </a:rPr>
              <a:t>Une approche  stratégique de l’innovation dans la continuité des mesures</a:t>
            </a:r>
            <a:endParaRPr lang="fr-CA" b="0" dirty="0">
              <a:solidFill>
                <a:schemeClr val="accent3">
                  <a:lumMod val="75000"/>
                </a:schemeClr>
              </a:solidFill>
            </a:endParaRPr>
          </a:p>
          <a:p>
            <a:pPr marL="180975" indent="-180975">
              <a:spcBef>
                <a:spcPts val="600"/>
              </a:spcBef>
              <a:buClr>
                <a:srgbClr val="00558C"/>
              </a:buClr>
              <a:buFont typeface="Symbol" pitchFamily="18" charset="2"/>
              <a:buChar char="·"/>
            </a:pPr>
            <a:r>
              <a:rPr lang="fr-CA" b="0" dirty="0">
                <a:solidFill>
                  <a:schemeClr val="accent3">
                    <a:lumMod val="75000"/>
                  </a:schemeClr>
                </a:solidFill>
              </a:rPr>
              <a:t>Un investissement sans précédent de 3,7 G$ sur 5 ans </a:t>
            </a:r>
          </a:p>
          <a:p>
            <a:pPr marL="180975" indent="-180975">
              <a:spcBef>
                <a:spcPts val="600"/>
              </a:spcBef>
              <a:buClr>
                <a:srgbClr val="00558C"/>
              </a:buClr>
              <a:buFont typeface="Symbol" pitchFamily="18" charset="2"/>
              <a:buChar char="·"/>
            </a:pPr>
            <a:r>
              <a:rPr lang="fr-CA" b="0" dirty="0">
                <a:solidFill>
                  <a:schemeClr val="accent3">
                    <a:lumMod val="75000"/>
                  </a:schemeClr>
                </a:solidFill>
              </a:rPr>
              <a:t>Sept domaines stratégiques prioritaires dont deux dans les SVTS:</a:t>
            </a:r>
          </a:p>
          <a:p>
            <a:pPr marL="180975" indent="-180975">
              <a:spcBef>
                <a:spcPts val="600"/>
              </a:spcBef>
              <a:buClr>
                <a:srgbClr val="00558C"/>
              </a:buClr>
            </a:pPr>
            <a:r>
              <a:rPr lang="fr-CA" b="0" dirty="0">
                <a:solidFill>
                  <a:schemeClr val="accent3">
                    <a:lumMod val="75000"/>
                  </a:schemeClr>
                </a:solidFill>
              </a:rPr>
              <a:t>		biotechnologies et soins de santé personnalisés</a:t>
            </a:r>
          </a:p>
          <a:p>
            <a:pPr marL="180975" indent="-180975">
              <a:spcBef>
                <a:spcPts val="600"/>
              </a:spcBef>
              <a:buClr>
                <a:srgbClr val="00558C"/>
              </a:buClr>
              <a:buFont typeface="Symbol" pitchFamily="18" charset="2"/>
              <a:buChar char="·"/>
            </a:pPr>
            <a:r>
              <a:rPr lang="fr-CA" b="0" dirty="0">
                <a:solidFill>
                  <a:schemeClr val="accent3">
                    <a:lumMod val="75000"/>
                  </a:schemeClr>
                </a:solidFill>
              </a:rPr>
              <a:t>Maintien des crédits d’impôt à la R-D, un programme parmi les plus compétitifs au monde</a:t>
            </a:r>
          </a:p>
          <a:p>
            <a:pPr marL="180975" indent="-180975">
              <a:spcBef>
                <a:spcPts val="600"/>
              </a:spcBef>
              <a:buClr>
                <a:srgbClr val="00558C"/>
              </a:buClr>
              <a:buFont typeface="Symbol" pitchFamily="18" charset="2"/>
              <a:buChar char="·"/>
            </a:pPr>
            <a:r>
              <a:rPr lang="fr-CA" b="0" dirty="0">
                <a:solidFill>
                  <a:schemeClr val="accent3">
                    <a:lumMod val="75000"/>
                  </a:schemeClr>
                </a:solidFill>
              </a:rPr>
              <a:t>Mesures incitatives destinées aux entreprises : dépôt du premier brevet, embauche de finissants à titre de premier emploi en recherche, soutien aux entreprises en démarrage</a:t>
            </a:r>
          </a:p>
          <a:p>
            <a:pPr marL="180975" indent="-180975">
              <a:spcBef>
                <a:spcPts val="600"/>
              </a:spcBef>
              <a:buClr>
                <a:srgbClr val="00558C"/>
              </a:buClr>
              <a:buFont typeface="Symbol" pitchFamily="18" charset="2"/>
              <a:buChar char="·"/>
            </a:pPr>
            <a:r>
              <a:rPr lang="fr-CA" b="0" dirty="0">
                <a:solidFill>
                  <a:schemeClr val="accent3">
                    <a:lumMod val="75000"/>
                  </a:schemeClr>
                </a:solidFill>
              </a:rPr>
              <a:t>Soutien accru à la recherche universitaire, </a:t>
            </a:r>
            <a:r>
              <a:rPr lang="fr-CA" b="0" dirty="0" err="1">
                <a:solidFill>
                  <a:schemeClr val="accent3">
                    <a:lumMod val="75000"/>
                  </a:schemeClr>
                </a:solidFill>
              </a:rPr>
              <a:t>ré-investissement</a:t>
            </a:r>
            <a:r>
              <a:rPr lang="fr-CA" b="0" dirty="0">
                <a:solidFill>
                  <a:schemeClr val="accent3">
                    <a:lumMod val="75000"/>
                  </a:schemeClr>
                </a:solidFill>
              </a:rPr>
              <a:t> dans les Fonds de recherche</a:t>
            </a:r>
          </a:p>
          <a:p>
            <a:pPr marL="180975" indent="-180975">
              <a:spcBef>
                <a:spcPts val="600"/>
              </a:spcBef>
              <a:buClr>
                <a:srgbClr val="00558C"/>
              </a:buClr>
              <a:buFont typeface="Symbol" pitchFamily="18" charset="2"/>
              <a:buChar char="·"/>
            </a:pPr>
            <a:r>
              <a:rPr lang="fr-CA" b="0" dirty="0">
                <a:solidFill>
                  <a:schemeClr val="accent3">
                    <a:lumMod val="75000"/>
                  </a:schemeClr>
                </a:solidFill>
              </a:rPr>
              <a:t>Budget rehaussé pour les Centres collégiaux de transfert de technologie (CCTT)</a:t>
            </a:r>
          </a:p>
          <a:p>
            <a:pPr marL="180975" indent="-180975">
              <a:spcBef>
                <a:spcPts val="600"/>
              </a:spcBef>
              <a:buClr>
                <a:srgbClr val="00558C"/>
              </a:buClr>
            </a:pPr>
            <a:r>
              <a:rPr lang="fr-CA" dirty="0">
                <a:solidFill>
                  <a:srgbClr val="0086BF"/>
                </a:solidFill>
              </a:rPr>
              <a:t>Les CCTT en technologies de la santé et domaines connexes</a:t>
            </a:r>
            <a:endParaRPr lang="fr-CA" b="0" dirty="0">
              <a:solidFill>
                <a:schemeClr val="accent3">
                  <a:lumMod val="75000"/>
                </a:schemeClr>
              </a:solidFill>
            </a:endParaRPr>
          </a:p>
          <a:p>
            <a:pPr marL="180975" indent="-180975">
              <a:spcBef>
                <a:spcPts val="600"/>
              </a:spcBef>
              <a:buClr>
                <a:srgbClr val="00558C"/>
              </a:buClr>
              <a:buFont typeface="Symbol" pitchFamily="18" charset="2"/>
              <a:buChar char="·"/>
            </a:pPr>
            <a:r>
              <a:rPr lang="fr-CA" b="0" dirty="0">
                <a:solidFill>
                  <a:schemeClr val="accent3">
                    <a:lumMod val="75000"/>
                  </a:schemeClr>
                </a:solidFill>
              </a:rPr>
              <a:t>Centre de développement des composites du Québec (CDCQ) : </a:t>
            </a:r>
            <a:r>
              <a:rPr lang="fr-CA" b="0" dirty="0">
                <a:solidFill>
                  <a:schemeClr val="accent3">
                    <a:lumMod val="75000"/>
                  </a:schemeClr>
                </a:solidFill>
                <a:hlinkClick r:id="rId6"/>
              </a:rPr>
              <a:t>www.cdcq.qc.ca</a:t>
            </a:r>
            <a:r>
              <a:rPr lang="fr-CA" b="0" dirty="0">
                <a:solidFill>
                  <a:schemeClr val="accent3">
                    <a:lumMod val="75000"/>
                  </a:schemeClr>
                </a:solidFill>
              </a:rPr>
              <a:t> </a:t>
            </a:r>
          </a:p>
          <a:p>
            <a:pPr marL="180975" indent="-180975">
              <a:spcBef>
                <a:spcPts val="600"/>
              </a:spcBef>
              <a:buClr>
                <a:srgbClr val="00558C"/>
              </a:buClr>
              <a:buFont typeface="Symbol" pitchFamily="18" charset="2"/>
              <a:buChar char="·"/>
            </a:pPr>
            <a:r>
              <a:rPr lang="fr-CA" b="0" dirty="0">
                <a:solidFill>
                  <a:schemeClr val="accent3">
                    <a:lumMod val="75000"/>
                  </a:schemeClr>
                </a:solidFill>
              </a:rPr>
              <a:t>Centre de solutions technologiques en orthèses et prothèses (CSTOP) : </a:t>
            </a:r>
            <a:r>
              <a:rPr lang="fr-CA" b="0" dirty="0">
                <a:solidFill>
                  <a:schemeClr val="accent3">
                    <a:lumMod val="75000"/>
                  </a:schemeClr>
                </a:solidFill>
                <a:hlinkClick r:id="rId6"/>
              </a:rPr>
              <a:t>www.cstop.ca</a:t>
            </a:r>
            <a:r>
              <a:rPr lang="fr-CA" b="0" dirty="0">
                <a:solidFill>
                  <a:schemeClr val="accent3">
                    <a:lumMod val="75000"/>
                  </a:schemeClr>
                </a:solidFill>
              </a:rPr>
              <a:t> </a:t>
            </a:r>
          </a:p>
          <a:p>
            <a:pPr marL="180975" indent="-180975">
              <a:spcBef>
                <a:spcPts val="600"/>
              </a:spcBef>
              <a:buClr>
                <a:srgbClr val="00558C"/>
              </a:buClr>
              <a:buFont typeface="Symbol" pitchFamily="18" charset="2"/>
              <a:buChar char="·"/>
            </a:pPr>
            <a:r>
              <a:rPr lang="fr-CA" b="0" dirty="0">
                <a:solidFill>
                  <a:schemeClr val="accent3">
                    <a:lumMod val="75000"/>
                  </a:schemeClr>
                </a:solidFill>
              </a:rPr>
              <a:t>Institut international de logistique de Montréal – IILM : </a:t>
            </a:r>
            <a:r>
              <a:rPr lang="fr-CA" b="0" dirty="0">
                <a:solidFill>
                  <a:schemeClr val="accent3">
                    <a:lumMod val="75000"/>
                  </a:schemeClr>
                </a:solidFill>
                <a:hlinkClick r:id="rId7"/>
              </a:rPr>
              <a:t>www.iilm.ca</a:t>
            </a:r>
            <a:r>
              <a:rPr lang="fr-CA" b="0" dirty="0">
                <a:solidFill>
                  <a:schemeClr val="accent3">
                    <a:lumMod val="75000"/>
                  </a:schemeClr>
                </a:solidFill>
              </a:rPr>
              <a:t> </a:t>
            </a:r>
          </a:p>
          <a:p>
            <a:pPr marL="180975" indent="-180975">
              <a:spcBef>
                <a:spcPts val="600"/>
              </a:spcBef>
              <a:buClr>
                <a:srgbClr val="00558C"/>
              </a:buClr>
              <a:buFont typeface="Symbol" pitchFamily="18" charset="2"/>
              <a:buChar char="·"/>
            </a:pPr>
            <a:r>
              <a:rPr lang="fr-CA" b="0" dirty="0">
                <a:solidFill>
                  <a:schemeClr val="accent3">
                    <a:lumMod val="75000"/>
                  </a:schemeClr>
                </a:solidFill>
              </a:rPr>
              <a:t>OPTECH – CCTT en optique-photonique: </a:t>
            </a:r>
            <a:r>
              <a:rPr lang="fr-CA" b="0" dirty="0">
                <a:solidFill>
                  <a:schemeClr val="accent3">
                    <a:lumMod val="75000"/>
                  </a:schemeClr>
                </a:solidFill>
                <a:hlinkClick r:id="rId8"/>
              </a:rPr>
              <a:t>www.cctt-optech.ca</a:t>
            </a:r>
            <a:endParaRPr lang="fr-CA" b="0" dirty="0">
              <a:solidFill>
                <a:schemeClr val="accent3">
                  <a:lumMod val="75000"/>
                </a:schemeClr>
              </a:solidFill>
            </a:endParaRPr>
          </a:p>
          <a:p>
            <a:pPr marL="180975" indent="-180975">
              <a:spcBef>
                <a:spcPts val="600"/>
              </a:spcBef>
              <a:buClr>
                <a:srgbClr val="00558C"/>
              </a:buClr>
              <a:buFont typeface="Symbol" pitchFamily="18" charset="2"/>
              <a:buChar char="·"/>
            </a:pPr>
            <a:r>
              <a:rPr lang="fr-CA" b="0" dirty="0" err="1">
                <a:solidFill>
                  <a:schemeClr val="accent3">
                    <a:lumMod val="75000"/>
                  </a:schemeClr>
                </a:solidFill>
              </a:rPr>
              <a:t>Vestechpro</a:t>
            </a:r>
            <a:r>
              <a:rPr lang="fr-CA" b="0" dirty="0">
                <a:solidFill>
                  <a:schemeClr val="accent3">
                    <a:lumMod val="75000"/>
                  </a:schemeClr>
                </a:solidFill>
              </a:rPr>
              <a:t> – Centre de recherche et d’innovation en habillement : </a:t>
            </a:r>
            <a:r>
              <a:rPr lang="fr-CA" b="0" dirty="0">
                <a:solidFill>
                  <a:schemeClr val="accent3">
                    <a:lumMod val="75000"/>
                  </a:schemeClr>
                </a:solidFill>
                <a:hlinkClick r:id="rId9"/>
              </a:rPr>
              <a:t>www.vestechpro.com</a:t>
            </a:r>
            <a:endParaRPr lang="fr-CA" b="0" dirty="0">
              <a:solidFill>
                <a:schemeClr val="accent3">
                  <a:lumMod val="75000"/>
                </a:schemeClr>
              </a:solidFill>
            </a:endParaRPr>
          </a:p>
        </p:txBody>
      </p:sp>
      <p:sp>
        <p:nvSpPr>
          <p:cNvPr id="4" name="Espace réservé du numéro de diapositive 3"/>
          <p:cNvSpPr>
            <a:spLocks noGrp="1"/>
          </p:cNvSpPr>
          <p:nvPr>
            <p:ph type="sldNum" sz="quarter" idx="12"/>
            <p:custDataLst>
              <p:tags r:id="rId3"/>
            </p:custDataLst>
          </p:nvPr>
        </p:nvSpPr>
        <p:spPr/>
        <p:txBody>
          <a:bodyPr/>
          <a:lstStyle/>
          <a:p>
            <a:fld id="{B7CCD2B4-99E9-D948-A3A8-62D945B078FA}" type="slidenum">
              <a:rPr lang="fr-FR" smtClean="0"/>
              <a:pPr/>
              <a:t>18</a:t>
            </a:fld>
            <a:endParaRPr lang="fr-FR"/>
          </a:p>
        </p:txBody>
      </p:sp>
    </p:spTree>
    <p:extLst>
      <p:ext uri="{BB962C8B-B14F-4D97-AF65-F5344CB8AC3E}">
        <p14:creationId xmlns:p14="http://schemas.microsoft.com/office/powerpoint/2010/main" val="1679539077"/>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7"/>
          <p:cNvSpPr>
            <a:spLocks noGrp="1" noChangeArrowheads="1"/>
          </p:cNvSpPr>
          <p:nvPr>
            <p:ph type="title"/>
            <p:custDataLst>
              <p:tags r:id="rId1"/>
            </p:custDataLst>
          </p:nvPr>
        </p:nvSpPr>
        <p:spPr/>
        <p:txBody>
          <a:bodyPr/>
          <a:lstStyle/>
          <a:p>
            <a:pPr>
              <a:lnSpc>
                <a:spcPct val="100000"/>
              </a:lnSpc>
            </a:pPr>
            <a:r>
              <a:rPr lang="en-CA" sz="1600" dirty="0"/>
              <a:t>Un </a:t>
            </a:r>
            <a:r>
              <a:rPr lang="en-CA" sz="1600" dirty="0" err="1"/>
              <a:t>environnement</a:t>
            </a:r>
            <a:r>
              <a:rPr lang="en-CA" sz="1600" dirty="0"/>
              <a:t> favorable à </a:t>
            </a:r>
            <a:r>
              <a:rPr lang="en-CA" sz="1600" dirty="0" err="1"/>
              <a:t>l’innovation</a:t>
            </a:r>
            <a:br>
              <a:rPr lang="en-CA" sz="1600" dirty="0"/>
            </a:br>
            <a:r>
              <a:rPr lang="en-CA" sz="2000" b="1" dirty="0"/>
              <a:t>innovation </a:t>
            </a:r>
            <a:r>
              <a:rPr lang="en-CA" sz="2000" b="1" dirty="0" err="1"/>
              <a:t>ouverte</a:t>
            </a:r>
            <a:r>
              <a:rPr lang="en-CA" sz="2000" b="1" dirty="0"/>
              <a:t> et </a:t>
            </a:r>
            <a:r>
              <a:rPr lang="en-CA" sz="2000" b="1" dirty="0" err="1"/>
              <a:t>recherche</a:t>
            </a:r>
            <a:r>
              <a:rPr lang="en-CA" sz="2000" b="1" dirty="0"/>
              <a:t> collaborative</a:t>
            </a:r>
            <a:endParaRPr lang="fr-FR" b="1" dirty="0"/>
          </a:p>
        </p:txBody>
      </p:sp>
      <p:sp>
        <p:nvSpPr>
          <p:cNvPr id="9" name="Espace réservé du contenu 8"/>
          <p:cNvSpPr>
            <a:spLocks noGrp="1"/>
          </p:cNvSpPr>
          <p:nvPr>
            <p:ph idx="1"/>
            <p:custDataLst>
              <p:tags r:id="rId2"/>
            </p:custDataLst>
          </p:nvPr>
        </p:nvSpPr>
        <p:spPr/>
        <p:txBody>
          <a:bodyPr/>
          <a:lstStyle/>
          <a:p>
            <a:pPr marL="180975" indent="-180975"/>
            <a:r>
              <a:rPr lang="fr-CA" dirty="0">
                <a:solidFill>
                  <a:srgbClr val="0086BF"/>
                </a:solidFill>
              </a:rPr>
              <a:t>Incitatifs à la recherche collaborative (gouvernement du Québec) </a:t>
            </a:r>
          </a:p>
          <a:p>
            <a:pPr marL="180975" lvl="2" indent="-180975">
              <a:buClr>
                <a:srgbClr val="00558C"/>
              </a:buClr>
              <a:buSzTx/>
              <a:buFont typeface="Symbol" pitchFamily="18" charset="2"/>
              <a:buChar char="·"/>
              <a:tabLst/>
            </a:pPr>
            <a:r>
              <a:rPr lang="fr-CA" dirty="0">
                <a:solidFill>
                  <a:srgbClr val="565C62"/>
                </a:solidFill>
              </a:rPr>
              <a:t>Crédits d’impôt</a:t>
            </a:r>
            <a:r>
              <a:rPr lang="fr-CA" baseline="30000" dirty="0">
                <a:solidFill>
                  <a:srgbClr val="565C62"/>
                </a:solidFill>
              </a:rPr>
              <a:t>1</a:t>
            </a:r>
            <a:r>
              <a:rPr lang="fr-CA" dirty="0">
                <a:solidFill>
                  <a:srgbClr val="565C62"/>
                </a:solidFill>
              </a:rPr>
              <a:t> :</a:t>
            </a:r>
          </a:p>
          <a:p>
            <a:pPr lvl="3"/>
            <a:r>
              <a:rPr lang="fr-CA" dirty="0">
                <a:solidFill>
                  <a:srgbClr val="565C62"/>
                </a:solidFill>
              </a:rPr>
              <a:t>sur 80% des dépenses de R-D engagées dans le cadre de contrats de recherche conclus avec une université ou un centre de recherche admissible </a:t>
            </a:r>
          </a:p>
          <a:p>
            <a:pPr lvl="3"/>
            <a:r>
              <a:rPr lang="fr-CA" dirty="0">
                <a:solidFill>
                  <a:srgbClr val="565C62"/>
                </a:solidFill>
              </a:rPr>
              <a:t>sur l</a:t>
            </a:r>
            <a:r>
              <a:rPr lang="x-none"/>
              <a:t>a moitié d</a:t>
            </a:r>
            <a:r>
              <a:rPr lang="fr-CA" dirty="0"/>
              <a:t>es</a:t>
            </a:r>
            <a:r>
              <a:rPr lang="x-none"/>
              <a:t> montant</a:t>
            </a:r>
            <a:r>
              <a:rPr lang="fr-CA" dirty="0"/>
              <a:t>s</a:t>
            </a:r>
            <a:r>
              <a:rPr lang="x-none"/>
              <a:t> payés à un sous-traitant sans lien de dépendance </a:t>
            </a:r>
            <a:r>
              <a:rPr lang="fr-CA" dirty="0"/>
              <a:t>pour des </a:t>
            </a:r>
            <a:r>
              <a:rPr lang="x-none"/>
              <a:t>travaux de R-D </a:t>
            </a:r>
            <a:r>
              <a:rPr lang="fr-CA" dirty="0"/>
              <a:t>effectués </a:t>
            </a:r>
            <a:r>
              <a:rPr lang="x-none"/>
              <a:t>pour le compte de l’entreprise au Québec </a:t>
            </a:r>
            <a:endParaRPr lang="fr-CA" dirty="0"/>
          </a:p>
          <a:p>
            <a:pPr lvl="3"/>
            <a:r>
              <a:rPr lang="fr-CA" dirty="0"/>
              <a:t>sur </a:t>
            </a:r>
            <a:r>
              <a:rPr lang="x-none"/>
              <a:t>les dépenses effectuées dans le cadre d’un projet de recherche précompétitive en partenariat privé </a:t>
            </a:r>
            <a:endParaRPr lang="fr-CA" dirty="0"/>
          </a:p>
          <a:p>
            <a:pPr marL="180975" lvl="2" indent="-180975">
              <a:buClr>
                <a:srgbClr val="00558C"/>
              </a:buClr>
              <a:buSzTx/>
              <a:buFont typeface="Symbol" pitchFamily="18" charset="2"/>
              <a:buChar char="·"/>
              <a:tabLst/>
            </a:pPr>
            <a:r>
              <a:rPr lang="fr-CA" dirty="0">
                <a:solidFill>
                  <a:srgbClr val="565C62"/>
                </a:solidFill>
              </a:rPr>
              <a:t>Mise sur pied, par secteur, de consortium de recherche pour favoriser la recherche précompétitive et </a:t>
            </a:r>
            <a:r>
              <a:rPr lang="fr-CA" dirty="0"/>
              <a:t>le transfert des connaissances entre laboratoires publics et entreprises</a:t>
            </a:r>
          </a:p>
          <a:p>
            <a:r>
              <a:rPr lang="fr-CA" dirty="0">
                <a:solidFill>
                  <a:srgbClr val="0086BF"/>
                </a:solidFill>
              </a:rPr>
              <a:t>Le consortium de recherche industrielle et d’innovation en technologies médicales du Québec - MEDTEQ </a:t>
            </a:r>
            <a:r>
              <a:rPr lang="fr-CA" b="0" dirty="0">
                <a:solidFill>
                  <a:srgbClr val="0086BF"/>
                </a:solidFill>
              </a:rPr>
              <a:t> (</a:t>
            </a:r>
            <a:r>
              <a:rPr lang="fr-CA" b="0" dirty="0">
                <a:solidFill>
                  <a:srgbClr val="0086BF"/>
                </a:solidFill>
                <a:hlinkClick r:id="rId7"/>
              </a:rPr>
              <a:t>Site web</a:t>
            </a:r>
            <a:r>
              <a:rPr lang="fr-CA" b="0" dirty="0">
                <a:solidFill>
                  <a:srgbClr val="0086BF"/>
                </a:solidFill>
              </a:rPr>
              <a:t>)</a:t>
            </a:r>
            <a:endParaRPr lang="fr-CA" dirty="0">
              <a:solidFill>
                <a:srgbClr val="0086BF"/>
              </a:solidFill>
            </a:endParaRPr>
          </a:p>
          <a:p>
            <a:pPr marL="180975" indent="-180975">
              <a:spcBef>
                <a:spcPts val="600"/>
              </a:spcBef>
              <a:buClr>
                <a:srgbClr val="00558C"/>
              </a:buClr>
              <a:buFont typeface="Symbol" pitchFamily="18" charset="2"/>
              <a:buChar char="·"/>
            </a:pPr>
            <a:r>
              <a:rPr lang="fr-CA" b="0" dirty="0">
                <a:solidFill>
                  <a:srgbClr val="565C62"/>
                </a:solidFill>
              </a:rPr>
              <a:t>Accélérer le développement de solutions technologiques innovantes pour améliorer la santé et la qualité de vie des patients</a:t>
            </a:r>
          </a:p>
          <a:p>
            <a:pPr marL="180975" indent="-180975">
              <a:spcBef>
                <a:spcPts val="600"/>
              </a:spcBef>
              <a:buClr>
                <a:srgbClr val="00558C"/>
              </a:buClr>
              <a:buFont typeface="Symbol" pitchFamily="18" charset="2"/>
              <a:buChar char="·"/>
            </a:pPr>
            <a:r>
              <a:rPr lang="fr-CA" b="0" dirty="0">
                <a:solidFill>
                  <a:srgbClr val="565C62"/>
                </a:solidFill>
              </a:rPr>
              <a:t>Faciliter la mise en réseau de partenaires impliqués dans le processus d’innovation</a:t>
            </a:r>
          </a:p>
          <a:p>
            <a:pPr marL="180975" indent="-180975">
              <a:spcBef>
                <a:spcPts val="600"/>
              </a:spcBef>
              <a:buClr>
                <a:srgbClr val="00558C"/>
              </a:buClr>
              <a:buFont typeface="Symbol" pitchFamily="18" charset="2"/>
              <a:buChar char="·"/>
            </a:pPr>
            <a:r>
              <a:rPr lang="fr-CA" b="0" dirty="0">
                <a:solidFill>
                  <a:srgbClr val="565C62"/>
                </a:solidFill>
              </a:rPr>
              <a:t>Privilégier les projets évoluant dans un cadre multidisciplinaire, intersectoriel et à partenaires multiples (minimum de deux entreprises et un laboratoire public)</a:t>
            </a:r>
          </a:p>
          <a:p>
            <a:pPr marL="180975" indent="-180975">
              <a:spcBef>
                <a:spcPts val="600"/>
              </a:spcBef>
              <a:buClr>
                <a:srgbClr val="00558C"/>
              </a:buClr>
              <a:buFont typeface="Symbol" pitchFamily="18" charset="2"/>
              <a:buChar char="·"/>
            </a:pPr>
            <a:r>
              <a:rPr lang="fr-CA" b="0" dirty="0">
                <a:solidFill>
                  <a:srgbClr val="565C62"/>
                </a:solidFill>
              </a:rPr>
              <a:t>Finance jusqu’à 25 % du budget en appariant les montants investis par le secteur privé</a:t>
            </a:r>
          </a:p>
        </p:txBody>
      </p:sp>
      <p:sp>
        <p:nvSpPr>
          <p:cNvPr id="4" name="Espace réservé du numéro de diapositive 3"/>
          <p:cNvSpPr>
            <a:spLocks noGrp="1"/>
          </p:cNvSpPr>
          <p:nvPr>
            <p:ph type="sldNum" sz="quarter" idx="12"/>
            <p:custDataLst>
              <p:tags r:id="rId3"/>
            </p:custDataLst>
          </p:nvPr>
        </p:nvSpPr>
        <p:spPr/>
        <p:txBody>
          <a:bodyPr/>
          <a:lstStyle/>
          <a:p>
            <a:fld id="{B7CCD2B4-99E9-D948-A3A8-62D945B078FA}" type="slidenum">
              <a:rPr lang="fr-FR" smtClean="0"/>
              <a:pPr/>
              <a:t>19</a:t>
            </a:fld>
            <a:endParaRPr lang="fr-FR"/>
          </a:p>
        </p:txBody>
      </p:sp>
      <p:sp>
        <p:nvSpPr>
          <p:cNvPr id="5" name="TextBox 7"/>
          <p:cNvSpPr txBox="1"/>
          <p:nvPr>
            <p:custDataLst>
              <p:tags r:id="rId4"/>
            </p:custDataLst>
          </p:nvPr>
        </p:nvSpPr>
        <p:spPr>
          <a:xfrm>
            <a:off x="2155831" y="6276975"/>
            <a:ext cx="6886569" cy="400110"/>
          </a:xfrm>
          <a:prstGeom prst="rect">
            <a:avLst/>
          </a:prstGeom>
          <a:noFill/>
        </p:spPr>
        <p:txBody>
          <a:bodyPr wrap="square" rtlCol="0">
            <a:spAutoFit/>
          </a:bodyPr>
          <a:lstStyle/>
          <a:p>
            <a:r>
              <a:rPr lang="en-US" sz="1000" dirty="0">
                <a:solidFill>
                  <a:srgbClr val="525A60"/>
                </a:solidFill>
              </a:rPr>
              <a:t>1 : «La </a:t>
            </a:r>
            <a:r>
              <a:rPr lang="en-US" sz="1000" dirty="0" err="1">
                <a:solidFill>
                  <a:srgbClr val="525A60"/>
                </a:solidFill>
              </a:rPr>
              <a:t>fiscalité</a:t>
            </a:r>
            <a:r>
              <a:rPr lang="en-US" sz="1000" dirty="0">
                <a:solidFill>
                  <a:srgbClr val="525A60"/>
                </a:solidFill>
              </a:rPr>
              <a:t> au Québec», </a:t>
            </a:r>
            <a:r>
              <a:rPr lang="en-US" sz="1000" dirty="0" err="1">
                <a:solidFill>
                  <a:srgbClr val="525A60"/>
                </a:solidFill>
              </a:rPr>
              <a:t>Investissement</a:t>
            </a:r>
            <a:r>
              <a:rPr lang="en-US" sz="1000" dirty="0">
                <a:solidFill>
                  <a:srgbClr val="525A60"/>
                </a:solidFill>
              </a:rPr>
              <a:t>-Québec</a:t>
            </a:r>
            <a:r>
              <a:rPr lang="en-CA" sz="1000" dirty="0">
                <a:solidFill>
                  <a:srgbClr val="525A60"/>
                </a:solidFill>
                <a:latin typeface="Lucida Grande"/>
                <a:ea typeface="Lucida Grande"/>
                <a:cs typeface="Lucida Grande"/>
              </a:rPr>
              <a:t> </a:t>
            </a:r>
            <a:r>
              <a:rPr lang="en-CA" sz="1000" dirty="0">
                <a:solidFill>
                  <a:srgbClr val="525A60"/>
                </a:solidFill>
                <a:latin typeface="Lucida Grande"/>
                <a:ea typeface="Lucida Grande"/>
                <a:cs typeface="Lucida Grande"/>
                <a:hlinkClick r:id="rId8"/>
              </a:rPr>
              <a:t>http://www.investquebec.com/documents/fr/publications/FiscaliteQC2013_fr.pdf</a:t>
            </a:r>
            <a:r>
              <a:rPr lang="en-CA" sz="1000" dirty="0">
                <a:solidFill>
                  <a:srgbClr val="525A60"/>
                </a:solidFill>
                <a:latin typeface="Lucida Grande"/>
                <a:ea typeface="Lucida Grande"/>
                <a:cs typeface="Lucida Grande"/>
              </a:rPr>
              <a:t> </a:t>
            </a:r>
          </a:p>
        </p:txBody>
      </p:sp>
    </p:spTree>
    <p:extLst>
      <p:ext uri="{BB962C8B-B14F-4D97-AF65-F5344CB8AC3E}">
        <p14:creationId xmlns:p14="http://schemas.microsoft.com/office/powerpoint/2010/main" val="1679539077"/>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7"/>
          <p:cNvSpPr>
            <a:spLocks noGrp="1" noChangeArrowheads="1"/>
          </p:cNvSpPr>
          <p:nvPr>
            <p:ph type="title"/>
            <p:custDataLst>
              <p:tags r:id="rId1"/>
            </p:custDataLst>
          </p:nvPr>
        </p:nvSpPr>
        <p:spPr/>
        <p:txBody>
          <a:bodyPr/>
          <a:lstStyle/>
          <a:p>
            <a:pPr>
              <a:lnSpc>
                <a:spcPct val="100000"/>
              </a:lnSpc>
            </a:pPr>
            <a:r>
              <a:rPr lang="fr-CA" sz="1600" dirty="0"/>
              <a:t>La région de Montréal, </a:t>
            </a:r>
            <a:br>
              <a:rPr lang="fr-CA" sz="1600" dirty="0"/>
            </a:br>
            <a:r>
              <a:rPr lang="fr-CA" sz="2000" b="1" dirty="0"/>
              <a:t>pôle actif du capital de risque au canada</a:t>
            </a:r>
            <a:endParaRPr lang="fr-FR" sz="2000" b="1" dirty="0"/>
          </a:p>
        </p:txBody>
      </p:sp>
      <p:sp>
        <p:nvSpPr>
          <p:cNvPr id="26629" name="Content Placeholder 2"/>
          <p:cNvSpPr>
            <a:spLocks noGrp="1"/>
          </p:cNvSpPr>
          <p:nvPr>
            <p:ph idx="1"/>
            <p:custDataLst>
              <p:tags r:id="rId2"/>
            </p:custDataLst>
          </p:nvPr>
        </p:nvSpPr>
        <p:spPr>
          <a:xfrm>
            <a:off x="1116541" y="1600200"/>
            <a:ext cx="7163859" cy="4525963"/>
          </a:xfrm>
        </p:spPr>
        <p:txBody>
          <a:bodyPr/>
          <a:lstStyle/>
          <a:p>
            <a:pPr marL="180975" lvl="2" indent="-180975">
              <a:spcBef>
                <a:spcPts val="1200"/>
              </a:spcBef>
              <a:buClrTx/>
              <a:buSzTx/>
              <a:buNone/>
              <a:tabLst/>
            </a:pPr>
            <a:r>
              <a:rPr lang="fr-CA" b="1" dirty="0">
                <a:solidFill>
                  <a:srgbClr val="0086BF"/>
                </a:solidFill>
              </a:rPr>
              <a:t>Réseau capital  - </a:t>
            </a:r>
            <a:r>
              <a:rPr lang="fr-CA" dirty="0">
                <a:solidFill>
                  <a:srgbClr val="0086BF"/>
                </a:solidFill>
              </a:rPr>
              <a:t> </a:t>
            </a:r>
            <a:r>
              <a:rPr lang="fr-CA" dirty="0">
                <a:hlinkClick r:id="rId7"/>
              </a:rPr>
              <a:t>Site web </a:t>
            </a:r>
            <a:endParaRPr lang="fr-CA" dirty="0"/>
          </a:p>
          <a:p>
            <a:pPr marL="180975" lvl="2" indent="-180975">
              <a:buClr>
                <a:srgbClr val="00558C"/>
              </a:buClr>
              <a:buSzTx/>
              <a:buFont typeface="Symbol" pitchFamily="18" charset="2"/>
              <a:buChar char="·"/>
              <a:tabLst/>
            </a:pPr>
            <a:r>
              <a:rPr lang="fr-CA" b="0" dirty="0">
                <a:solidFill>
                  <a:schemeClr val="accent3">
                    <a:lumMod val="75000"/>
                  </a:schemeClr>
                </a:solidFill>
              </a:rPr>
              <a:t>Association basée à Montréal et regroupant tous les intervenants de la chaîne d’investissement œuvrant au Québec: fonds d’investissements, banquiers, professionnels du financement, cabinets comptables et juridiques</a:t>
            </a:r>
          </a:p>
          <a:p>
            <a:pPr marL="180975" indent="-180975">
              <a:buClr>
                <a:srgbClr val="00558C"/>
              </a:buClr>
            </a:pPr>
            <a:r>
              <a:rPr lang="fr-CA" dirty="0">
                <a:solidFill>
                  <a:srgbClr val="0086BF"/>
                </a:solidFill>
              </a:rPr>
              <a:t>Des statistiques éloquentes</a:t>
            </a:r>
            <a:endParaRPr lang="fr-CA" b="0" dirty="0">
              <a:solidFill>
                <a:schemeClr val="accent3">
                  <a:lumMod val="75000"/>
                </a:schemeClr>
              </a:solidFill>
            </a:endParaRPr>
          </a:p>
          <a:p>
            <a:pPr marL="180975" indent="-180975">
              <a:spcBef>
                <a:spcPts val="600"/>
              </a:spcBef>
              <a:buClr>
                <a:srgbClr val="00558C"/>
              </a:buClr>
              <a:buFont typeface="Symbol" pitchFamily="18" charset="2"/>
              <a:buChar char="·"/>
            </a:pPr>
            <a:r>
              <a:rPr lang="fr-CA" b="0" dirty="0">
                <a:solidFill>
                  <a:schemeClr val="accent3">
                    <a:lumMod val="75000"/>
                  </a:schemeClr>
                </a:solidFill>
              </a:rPr>
              <a:t>Entre 2001 et 2011, les entreprises du Montréal métropolitain du secteur des SVTS ont récolté des investissements totalisant plus de 1,6 G$ en capital de risque. La région de Montréal a d’ailleurs récolté la plus importante part d’investissements en SVTS au Canada au cours de cette période, soit près de 33 %.</a:t>
            </a:r>
            <a:r>
              <a:rPr lang="fr-CA" b="0" baseline="30000" dirty="0">
                <a:solidFill>
                  <a:schemeClr val="accent3">
                    <a:lumMod val="75000"/>
                  </a:schemeClr>
                </a:solidFill>
              </a:rPr>
              <a:t>1 </a:t>
            </a:r>
            <a:endParaRPr lang="fr-CA" b="0" dirty="0">
              <a:solidFill>
                <a:schemeClr val="accent3">
                  <a:lumMod val="75000"/>
                </a:schemeClr>
              </a:solidFill>
            </a:endParaRPr>
          </a:p>
          <a:p>
            <a:pPr marL="180975" indent="-180975">
              <a:buClr>
                <a:srgbClr val="00558C"/>
              </a:buClr>
              <a:buFont typeface="Symbol" pitchFamily="18" charset="2"/>
              <a:buChar char="·"/>
            </a:pPr>
            <a:r>
              <a:rPr lang="fr-CA" b="0" dirty="0">
                <a:solidFill>
                  <a:schemeClr val="accent3">
                    <a:lumMod val="75000"/>
                  </a:schemeClr>
                </a:solidFill>
              </a:rPr>
              <a:t>Les indicateurs suivants témoignent d’une reprise des activités de financement des entreprises au Québec</a:t>
            </a:r>
            <a:r>
              <a:rPr lang="fr-CA" b="0" baseline="30000" dirty="0">
                <a:solidFill>
                  <a:schemeClr val="accent3">
                    <a:lumMod val="75000"/>
                  </a:schemeClr>
                </a:solidFill>
              </a:rPr>
              <a:t>2 </a:t>
            </a:r>
            <a:r>
              <a:rPr lang="fr-CA" b="0" dirty="0">
                <a:solidFill>
                  <a:schemeClr val="accent3">
                    <a:lumMod val="75000"/>
                  </a:schemeClr>
                </a:solidFill>
              </a:rPr>
              <a:t>: </a:t>
            </a:r>
          </a:p>
          <a:p>
            <a:pPr lvl="3"/>
            <a:r>
              <a:rPr lang="fr-CA" dirty="0"/>
              <a:t>En 2012, levée de fonds de capital de risque la plus élevée en 10 ans (924 M$) </a:t>
            </a:r>
          </a:p>
          <a:p>
            <a:pPr lvl="3"/>
            <a:r>
              <a:rPr lang="fr-CA" dirty="0"/>
              <a:t>433 M$ investis en capital de risque (premier semestre de 2013, tous secteurs)</a:t>
            </a:r>
          </a:p>
          <a:p>
            <a:pPr lvl="3"/>
            <a:r>
              <a:rPr lang="fr-CA" dirty="0"/>
              <a:t>Montréal représente 41% de tous les fonds investis au Canada</a:t>
            </a:r>
          </a:p>
          <a:p>
            <a:pPr lvl="2"/>
            <a:r>
              <a:rPr lang="fr-CA" dirty="0"/>
              <a:t>En septembre 2013, BDC Capital de risque</a:t>
            </a:r>
            <a:r>
              <a:rPr lang="fr-CA" baseline="30000" dirty="0"/>
              <a:t>3</a:t>
            </a:r>
            <a:r>
              <a:rPr lang="fr-CA" dirty="0"/>
              <a:t> annonce l’injection de 135 M$ à des fins d’investissements directs de capital de risque dans des entreprises technologiques innovatrices axées sur les soins de santé </a:t>
            </a:r>
          </a:p>
        </p:txBody>
      </p:sp>
      <p:sp>
        <p:nvSpPr>
          <p:cNvPr id="4" name="Espace réservé du numéro de diapositive 3"/>
          <p:cNvSpPr>
            <a:spLocks noGrp="1"/>
          </p:cNvSpPr>
          <p:nvPr>
            <p:ph type="sldNum" sz="quarter" idx="12"/>
            <p:custDataLst>
              <p:tags r:id="rId3"/>
            </p:custDataLst>
          </p:nvPr>
        </p:nvSpPr>
        <p:spPr/>
        <p:txBody>
          <a:bodyPr/>
          <a:lstStyle/>
          <a:p>
            <a:fld id="{B7CCD2B4-99E9-D948-A3A8-62D945B078FA}" type="slidenum">
              <a:rPr lang="fr-FR" smtClean="0"/>
              <a:pPr/>
              <a:t>20</a:t>
            </a:fld>
            <a:endParaRPr lang="fr-FR"/>
          </a:p>
        </p:txBody>
      </p:sp>
      <p:sp>
        <p:nvSpPr>
          <p:cNvPr id="7" name="TextBox 6"/>
          <p:cNvSpPr txBox="1"/>
          <p:nvPr>
            <p:custDataLst>
              <p:tags r:id="rId4"/>
            </p:custDataLst>
          </p:nvPr>
        </p:nvSpPr>
        <p:spPr>
          <a:xfrm>
            <a:off x="2020526" y="6145742"/>
            <a:ext cx="6105524" cy="507831"/>
          </a:xfrm>
          <a:prstGeom prst="rect">
            <a:avLst/>
          </a:prstGeom>
          <a:noFill/>
        </p:spPr>
        <p:txBody>
          <a:bodyPr wrap="square" rtlCol="0">
            <a:spAutoFit/>
          </a:bodyPr>
          <a:lstStyle/>
          <a:p>
            <a:r>
              <a:rPr lang="en-US" sz="900" dirty="0">
                <a:solidFill>
                  <a:schemeClr val="accent6">
                    <a:lumMod val="50000"/>
                  </a:schemeClr>
                </a:solidFill>
              </a:rPr>
              <a:t>1 : Profil_svts2013-1.pdf de </a:t>
            </a:r>
            <a:r>
              <a:rPr lang="en-US" sz="900" dirty="0">
                <a:solidFill>
                  <a:schemeClr val="accent6">
                    <a:lumMod val="50000"/>
                  </a:schemeClr>
                </a:solidFill>
                <a:hlinkClick r:id="rId8"/>
              </a:rPr>
              <a:t>www.montreal-invivo.com</a:t>
            </a:r>
            <a:r>
              <a:rPr lang="en-US" sz="900" dirty="0">
                <a:solidFill>
                  <a:schemeClr val="accent6">
                    <a:lumMod val="50000"/>
                  </a:schemeClr>
                </a:solidFill>
              </a:rPr>
              <a:t> </a:t>
            </a:r>
            <a:r>
              <a:rPr lang="fr-FR" sz="900" dirty="0">
                <a:solidFill>
                  <a:schemeClr val="accent6">
                    <a:lumMod val="50000"/>
                  </a:schemeClr>
                </a:solidFill>
              </a:rPr>
              <a:t>; </a:t>
            </a:r>
            <a:r>
              <a:rPr lang="en-US" sz="900" dirty="0">
                <a:solidFill>
                  <a:schemeClr val="accent6">
                    <a:lumMod val="50000"/>
                  </a:schemeClr>
                </a:solidFill>
              </a:rPr>
              <a:t>Thomson Reuters, 2012</a:t>
            </a:r>
          </a:p>
          <a:p>
            <a:r>
              <a:rPr lang="en-US" sz="900" dirty="0">
                <a:solidFill>
                  <a:schemeClr val="accent6">
                    <a:lumMod val="50000"/>
                  </a:schemeClr>
                </a:solidFill>
              </a:rPr>
              <a:t>2 : </a:t>
            </a:r>
            <a:r>
              <a:rPr lang="en-US" sz="900" dirty="0">
                <a:solidFill>
                  <a:schemeClr val="accent6">
                    <a:lumMod val="50000"/>
                  </a:schemeClr>
                </a:solidFill>
                <a:hlinkClick r:id="rId9"/>
              </a:rPr>
              <a:t>http://reseaucapital.com/nouvelles.php</a:t>
            </a:r>
            <a:r>
              <a:rPr lang="en-US" sz="900" dirty="0">
                <a:solidFill>
                  <a:schemeClr val="accent6">
                    <a:lumMod val="50000"/>
                  </a:schemeClr>
                </a:solidFill>
              </a:rPr>
              <a:t>      </a:t>
            </a:r>
          </a:p>
          <a:p>
            <a:r>
              <a:rPr lang="en-US" sz="900" dirty="0">
                <a:solidFill>
                  <a:schemeClr val="accent6">
                    <a:lumMod val="50000"/>
                  </a:schemeClr>
                </a:solidFill>
              </a:rPr>
              <a:t>3   </a:t>
            </a:r>
            <a:r>
              <a:rPr lang="en-US" sz="900" dirty="0">
                <a:solidFill>
                  <a:schemeClr val="accent6">
                    <a:lumMod val="50000"/>
                  </a:schemeClr>
                </a:solidFill>
                <a:hlinkClick r:id="rId10"/>
              </a:rPr>
              <a:t>http://www.bdc.ca/FR/solutions/capital_risque/salle_nouvelles/Pages/default.aspx#.Um6C2BBcnp4</a:t>
            </a:r>
            <a:endParaRPr lang="en-US" sz="900" dirty="0">
              <a:solidFill>
                <a:schemeClr val="accent6">
                  <a:lumMod val="50000"/>
                </a:schemeClr>
              </a:solidFill>
            </a:endParaRPr>
          </a:p>
        </p:txBody>
      </p:sp>
    </p:spTree>
    <p:extLst>
      <p:ext uri="{BB962C8B-B14F-4D97-AF65-F5344CB8AC3E}">
        <p14:creationId xmlns:p14="http://schemas.microsoft.com/office/powerpoint/2010/main" val="737021435"/>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7"/>
          <p:cNvSpPr>
            <a:spLocks noGrp="1" noChangeArrowheads="1"/>
          </p:cNvSpPr>
          <p:nvPr>
            <p:ph type="title"/>
            <p:custDataLst>
              <p:tags r:id="rId1"/>
            </p:custDataLst>
          </p:nvPr>
        </p:nvSpPr>
        <p:spPr>
          <a:xfrm>
            <a:off x="804330" y="230415"/>
            <a:ext cx="8339670" cy="1063095"/>
          </a:xfrm>
        </p:spPr>
        <p:txBody>
          <a:bodyPr/>
          <a:lstStyle/>
          <a:p>
            <a:br>
              <a:rPr lang="en-CA" sz="1600" dirty="0"/>
            </a:br>
            <a:r>
              <a:rPr lang="en-CA" sz="1600" dirty="0"/>
              <a:t>Le grand Montréal:</a:t>
            </a:r>
            <a:br>
              <a:rPr lang="en-CA" sz="1600" dirty="0"/>
            </a:br>
            <a:r>
              <a:rPr lang="en-CA" b="1" dirty="0"/>
              <a:t>DES INCITATIFS CIBLÉS ET HAUTEMENT CONCURRENTIELS</a:t>
            </a:r>
            <a:endParaRPr lang="fr-FR" b="1" dirty="0"/>
          </a:p>
        </p:txBody>
      </p:sp>
      <p:sp>
        <p:nvSpPr>
          <p:cNvPr id="22533" name="Content Placeholder 2"/>
          <p:cNvSpPr>
            <a:spLocks noGrp="1"/>
          </p:cNvSpPr>
          <p:nvPr>
            <p:ph idx="1"/>
            <p:custDataLst>
              <p:tags r:id="rId2"/>
            </p:custDataLst>
          </p:nvPr>
        </p:nvSpPr>
        <p:spPr/>
        <p:txBody>
          <a:bodyPr/>
          <a:lstStyle/>
          <a:p>
            <a:r>
              <a:rPr lang="fr-CA" dirty="0"/>
              <a:t>Fardeau fiscal des entreprises en R-D : près de 5 fois moins important que la moyenne </a:t>
            </a:r>
            <a:br>
              <a:rPr lang="fr-CA" dirty="0"/>
            </a:br>
            <a:r>
              <a:rPr lang="fr-CA" dirty="0"/>
              <a:t>des 19 autres grandes métropoles nord-américaines</a:t>
            </a:r>
          </a:p>
          <a:p>
            <a:pPr lvl="1"/>
            <a:r>
              <a:rPr lang="fr-CA" dirty="0"/>
              <a:t>Avantage-coût conféré par les crédits d’impôt à la R-D</a:t>
            </a:r>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p:txBody>
      </p:sp>
      <p:graphicFrame>
        <p:nvGraphicFramePr>
          <p:cNvPr id="7" name="Graphique 6"/>
          <p:cNvGraphicFramePr/>
          <p:nvPr>
            <p:custDataLst>
              <p:tags r:id="rId3"/>
            </p:custDataLst>
            <p:extLst>
              <p:ext uri="{D42A27DB-BD31-4B8C-83A1-F6EECF244321}">
                <p14:modId xmlns:p14="http://schemas.microsoft.com/office/powerpoint/2010/main" val="4180689966"/>
              </p:ext>
            </p:extLst>
          </p:nvPr>
        </p:nvGraphicFramePr>
        <p:xfrm>
          <a:off x="1442357" y="2655207"/>
          <a:ext cx="6975928" cy="3277734"/>
        </p:xfrm>
        <a:graphic>
          <a:graphicData uri="http://schemas.openxmlformats.org/drawingml/2006/chart">
            <c:chart xmlns:c="http://schemas.openxmlformats.org/drawingml/2006/chart" xmlns:r="http://schemas.openxmlformats.org/officeDocument/2006/relationships" r:id="rId8"/>
          </a:graphicData>
        </a:graphic>
      </p:graphicFrame>
      <p:sp>
        <p:nvSpPr>
          <p:cNvPr id="22535" name="ZoneTexte 7"/>
          <p:cNvSpPr txBox="1">
            <a:spLocks noChangeArrowheads="1"/>
          </p:cNvSpPr>
          <p:nvPr>
            <p:custDataLst>
              <p:tags r:id="rId4"/>
            </p:custDataLst>
          </p:nvPr>
        </p:nvSpPr>
        <p:spPr bwMode="auto">
          <a:xfrm>
            <a:off x="2417305" y="6199756"/>
            <a:ext cx="37004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fr-CA" sz="700" dirty="0">
                <a:solidFill>
                  <a:srgbClr val="525A60"/>
                </a:solidFill>
              </a:rPr>
              <a:t>Note : Taux de change : 1 $ US = 1 $ CA</a:t>
            </a:r>
          </a:p>
          <a:p>
            <a:pPr eaLnBrk="1" hangingPunct="1"/>
            <a:r>
              <a:rPr lang="fr-CA" sz="700" dirty="0">
                <a:solidFill>
                  <a:srgbClr val="525A60"/>
                </a:solidFill>
              </a:rPr>
              <a:t>Source : KPMG, 2012</a:t>
            </a:r>
          </a:p>
        </p:txBody>
      </p:sp>
      <p:sp>
        <p:nvSpPr>
          <p:cNvPr id="4" name="Espace réservé du numéro de diapositive 3"/>
          <p:cNvSpPr>
            <a:spLocks noGrp="1"/>
          </p:cNvSpPr>
          <p:nvPr>
            <p:ph type="sldNum" sz="quarter" idx="12"/>
            <p:custDataLst>
              <p:tags r:id="rId5"/>
            </p:custDataLst>
          </p:nvPr>
        </p:nvSpPr>
        <p:spPr/>
        <p:txBody>
          <a:bodyPr/>
          <a:lstStyle/>
          <a:p>
            <a:fld id="{B7CCD2B4-99E9-D948-A3A8-62D945B078FA}" type="slidenum">
              <a:rPr lang="fr-FR" smtClean="0"/>
              <a:pPr/>
              <a:t>21</a:t>
            </a:fld>
            <a:endParaRPr lang="fr-FR"/>
          </a:p>
        </p:txBody>
      </p:sp>
    </p:spTree>
    <p:extLst>
      <p:ext uri="{BB962C8B-B14F-4D97-AF65-F5344CB8AC3E}">
        <p14:creationId xmlns:p14="http://schemas.microsoft.com/office/powerpoint/2010/main" val="3014949711"/>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7"/>
          <p:cNvSpPr>
            <a:spLocks noGrp="1" noChangeArrowheads="1"/>
          </p:cNvSpPr>
          <p:nvPr>
            <p:ph type="title"/>
            <p:custDataLst>
              <p:tags r:id="rId1"/>
            </p:custDataLst>
          </p:nvPr>
        </p:nvSpPr>
        <p:spPr/>
        <p:txBody>
          <a:bodyPr/>
          <a:lstStyle/>
          <a:p>
            <a:r>
              <a:rPr lang="en-CA" sz="1600" dirty="0"/>
              <a:t>DES INCITATIFS CIBLÉS</a:t>
            </a:r>
            <a:r>
              <a:rPr lang="en-CA" dirty="0"/>
              <a:t> </a:t>
            </a:r>
            <a:br>
              <a:rPr lang="en-CA" dirty="0"/>
            </a:br>
            <a:r>
              <a:rPr lang="en-CA" b="1" dirty="0"/>
              <a:t>ET HAUTEMENT </a:t>
            </a:r>
            <a:br>
              <a:rPr lang="en-CA" b="1" dirty="0"/>
            </a:br>
            <a:r>
              <a:rPr lang="en-CA" b="1" dirty="0"/>
              <a:t>CONCURRENTIELS</a:t>
            </a:r>
            <a:r>
              <a:rPr lang="en-CA" sz="900" dirty="0"/>
              <a:t> (suite)</a:t>
            </a:r>
            <a:endParaRPr lang="fr-FR" sz="900" dirty="0"/>
          </a:p>
        </p:txBody>
      </p:sp>
      <p:sp>
        <p:nvSpPr>
          <p:cNvPr id="23557" name="Content Placeholder 2"/>
          <p:cNvSpPr>
            <a:spLocks noGrp="1"/>
          </p:cNvSpPr>
          <p:nvPr>
            <p:ph sz="half" idx="1"/>
            <p:custDataLst>
              <p:tags r:id="rId2"/>
            </p:custDataLst>
          </p:nvPr>
        </p:nvSpPr>
        <p:spPr/>
        <p:txBody>
          <a:bodyPr/>
          <a:lstStyle/>
          <a:p>
            <a:r>
              <a:rPr lang="fr-CA" dirty="0"/>
              <a:t>Crédits d’impôt pour </a:t>
            </a:r>
            <a:br>
              <a:rPr lang="fr-CA" dirty="0"/>
            </a:br>
            <a:r>
              <a:rPr lang="fr-CA" dirty="0"/>
              <a:t>la recherche scientifique </a:t>
            </a:r>
            <a:br>
              <a:rPr lang="fr-CA" dirty="0"/>
            </a:br>
            <a:r>
              <a:rPr lang="fr-CA" dirty="0"/>
              <a:t>et le développement</a:t>
            </a:r>
          </a:p>
          <a:p>
            <a:pPr lvl="1"/>
            <a:r>
              <a:rPr lang="fr-CA" dirty="0">
                <a:solidFill>
                  <a:srgbClr val="525A60"/>
                </a:solidFill>
              </a:rPr>
              <a:t>15 % </a:t>
            </a:r>
            <a:r>
              <a:rPr lang="fr-CA" dirty="0"/>
              <a:t>alloué par le gouvernement </a:t>
            </a:r>
            <a:br>
              <a:rPr lang="fr-CA" dirty="0"/>
            </a:br>
            <a:r>
              <a:rPr lang="fr-CA" dirty="0"/>
              <a:t>du Canada et 17,5 % par le </a:t>
            </a:r>
            <a:br>
              <a:rPr lang="fr-CA" dirty="0"/>
            </a:br>
            <a:r>
              <a:rPr lang="fr-CA" dirty="0"/>
              <a:t>gouvernement du Québec </a:t>
            </a:r>
            <a:br>
              <a:rPr lang="fr-CA" dirty="0"/>
            </a:br>
            <a:r>
              <a:rPr lang="fr-CA" dirty="0"/>
              <a:t>(remboursable au Québec)</a:t>
            </a:r>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p:txBody>
      </p:sp>
      <p:graphicFrame>
        <p:nvGraphicFramePr>
          <p:cNvPr id="3" name="Espace réservé du contenu 2"/>
          <p:cNvGraphicFramePr>
            <a:graphicFrameLocks noGrp="1"/>
          </p:cNvGraphicFramePr>
          <p:nvPr>
            <p:ph sz="half" idx="2"/>
            <p:custDataLst>
              <p:tags r:id="rId3"/>
            </p:custDataLst>
            <p:extLst>
              <p:ext uri="{D42A27DB-BD31-4B8C-83A1-F6EECF244321}">
                <p14:modId xmlns:p14="http://schemas.microsoft.com/office/powerpoint/2010/main" val="3842462218"/>
              </p:ext>
            </p:extLst>
          </p:nvPr>
        </p:nvGraphicFramePr>
        <p:xfrm>
          <a:off x="4017817" y="1604077"/>
          <a:ext cx="4721031" cy="4592200"/>
        </p:xfrm>
        <a:graphic>
          <a:graphicData uri="http://schemas.openxmlformats.org/drawingml/2006/table">
            <a:tbl>
              <a:tblPr firstRow="1" bandRow="1">
                <a:tableStyleId>{5C22544A-7EE6-4342-B048-85BDC9FD1C3A}</a:tableStyleId>
              </a:tblPr>
              <a:tblGrid>
                <a:gridCol w="2023869">
                  <a:extLst>
                    <a:ext uri="{9D8B030D-6E8A-4147-A177-3AD203B41FA5}">
                      <a16:colId xmlns:a16="http://schemas.microsoft.com/office/drawing/2014/main" val="20000"/>
                    </a:ext>
                  </a:extLst>
                </a:gridCol>
                <a:gridCol w="908327">
                  <a:extLst>
                    <a:ext uri="{9D8B030D-6E8A-4147-A177-3AD203B41FA5}">
                      <a16:colId xmlns:a16="http://schemas.microsoft.com/office/drawing/2014/main" val="20001"/>
                    </a:ext>
                  </a:extLst>
                </a:gridCol>
                <a:gridCol w="976452">
                  <a:extLst>
                    <a:ext uri="{9D8B030D-6E8A-4147-A177-3AD203B41FA5}">
                      <a16:colId xmlns:a16="http://schemas.microsoft.com/office/drawing/2014/main" val="20002"/>
                    </a:ext>
                  </a:extLst>
                </a:gridCol>
                <a:gridCol w="812383">
                  <a:extLst>
                    <a:ext uri="{9D8B030D-6E8A-4147-A177-3AD203B41FA5}">
                      <a16:colId xmlns:a16="http://schemas.microsoft.com/office/drawing/2014/main" val="20003"/>
                    </a:ext>
                  </a:extLst>
                </a:gridCol>
              </a:tblGrid>
              <a:tr h="577595">
                <a:tc gridSpan="4">
                  <a:txBody>
                    <a:bodyPr/>
                    <a:lstStyle/>
                    <a:p>
                      <a:r>
                        <a:rPr lang="fr-FR" sz="1100" dirty="0">
                          <a:solidFill>
                            <a:schemeClr val="accent2"/>
                          </a:solidFill>
                        </a:rPr>
                        <a:t>Scénario</a:t>
                      </a:r>
                      <a:r>
                        <a:rPr lang="fr-FR" sz="1100" baseline="0" dirty="0">
                          <a:solidFill>
                            <a:schemeClr val="accent2"/>
                          </a:solidFill>
                        </a:rPr>
                        <a:t> ($) de base</a:t>
                      </a:r>
                    </a:p>
                    <a:p>
                      <a:r>
                        <a:rPr lang="fr-FR" sz="900" baseline="0" dirty="0"/>
                        <a:t>Programme de la recherche scientifique </a:t>
                      </a:r>
                      <a:br>
                        <a:rPr lang="fr-FR" sz="900" baseline="0" dirty="0"/>
                      </a:br>
                      <a:r>
                        <a:rPr lang="fr-FR" sz="900" baseline="0" dirty="0"/>
                        <a:t>et développement expérimental (RS&amp;DE), 2014</a:t>
                      </a:r>
                      <a:endParaRPr lang="fr-FR" sz="900" dirty="0"/>
                    </a:p>
                  </a:txBody>
                  <a:tcPr/>
                </a:tc>
                <a:tc hMerge="1">
                  <a:txBody>
                    <a:bodyPr/>
                    <a:lstStyle/>
                    <a:p>
                      <a:endParaRPr lang="fr-FR"/>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10000"/>
                  </a:ext>
                </a:extLst>
              </a:tr>
              <a:tr h="244489">
                <a:tc gridSpan="4">
                  <a:txBody>
                    <a:bodyPr/>
                    <a:lstStyle/>
                    <a:p>
                      <a:r>
                        <a:rPr lang="fr-FR" sz="900" b="1" dirty="0"/>
                        <a:t>HYPOTHÈSES</a:t>
                      </a:r>
                      <a:r>
                        <a:rPr lang="fr-FR" sz="900" b="1" strike="noStrike" baseline="30000" dirty="0"/>
                        <a:t>1</a:t>
                      </a:r>
                      <a:endParaRPr lang="fr-FR" sz="900" b="1" dirty="0"/>
                    </a:p>
                  </a:txBody>
                  <a:tcPr marT="36576" marB="36576" anchor="ctr">
                    <a:solidFill>
                      <a:schemeClr val="accent2"/>
                    </a:solidFill>
                  </a:tcPr>
                </a:tc>
                <a:tc hMerge="1">
                  <a:txBody>
                    <a:bodyPr/>
                    <a:lstStyle/>
                    <a:p>
                      <a:endParaRPr lang="fr-FR" sz="1000"/>
                    </a:p>
                  </a:txBody>
                  <a:tcPr/>
                </a:tc>
                <a:tc hMerge="1">
                  <a:txBody>
                    <a:bodyPr/>
                    <a:lstStyle/>
                    <a:p>
                      <a:endParaRPr lang="fr-FR" sz="1000" dirty="0"/>
                    </a:p>
                  </a:txBody>
                  <a:tcPr/>
                </a:tc>
                <a:tc hMerge="1">
                  <a:txBody>
                    <a:bodyPr/>
                    <a:lstStyle/>
                    <a:p>
                      <a:endParaRPr lang="fr-FR" sz="1000" dirty="0"/>
                    </a:p>
                  </a:txBody>
                  <a:tcPr/>
                </a:tc>
                <a:extLst>
                  <a:ext uri="{0D108BD9-81ED-4DB2-BD59-A6C34878D82A}">
                    <a16:rowId xmlns:a16="http://schemas.microsoft.com/office/drawing/2014/main" val="10001"/>
                  </a:ext>
                </a:extLst>
              </a:tr>
              <a:tr h="244489">
                <a:tc gridSpan="4">
                  <a:txBody>
                    <a:bodyPr/>
                    <a:lstStyle/>
                    <a:p>
                      <a:r>
                        <a:rPr lang="fr-FR" sz="900" dirty="0"/>
                        <a:t>La société</a:t>
                      </a:r>
                      <a:r>
                        <a:rPr lang="fr-FR" sz="900" baseline="0" dirty="0"/>
                        <a:t> est une société privée sous contrôle étranger</a:t>
                      </a:r>
                      <a:endParaRPr lang="fr-FR" sz="900" dirty="0"/>
                    </a:p>
                  </a:txBody>
                  <a:tcPr marT="36576" marB="36576"/>
                </a:tc>
                <a:tc hMerge="1">
                  <a:txBody>
                    <a:bodyPr/>
                    <a:lstStyle/>
                    <a:p>
                      <a:endParaRPr lang="fr-FR" sz="1000"/>
                    </a:p>
                  </a:txBody>
                  <a:tcPr/>
                </a:tc>
                <a:tc hMerge="1">
                  <a:txBody>
                    <a:bodyPr/>
                    <a:lstStyle/>
                    <a:p>
                      <a:endParaRPr lang="fr-FR" sz="1000" dirty="0"/>
                    </a:p>
                  </a:txBody>
                  <a:tcPr/>
                </a:tc>
                <a:tc hMerge="1">
                  <a:txBody>
                    <a:bodyPr/>
                    <a:lstStyle/>
                    <a:p>
                      <a:endParaRPr lang="fr-FR" sz="1000" dirty="0"/>
                    </a:p>
                  </a:txBody>
                  <a:tcPr/>
                </a:tc>
                <a:extLst>
                  <a:ext uri="{0D108BD9-81ED-4DB2-BD59-A6C34878D82A}">
                    <a16:rowId xmlns:a16="http://schemas.microsoft.com/office/drawing/2014/main" val="10002"/>
                  </a:ext>
                </a:extLst>
              </a:tr>
              <a:tr h="244489">
                <a:tc gridSpan="4">
                  <a:txBody>
                    <a:bodyPr/>
                    <a:lstStyle/>
                    <a:p>
                      <a:r>
                        <a:rPr lang="fr-FR" sz="900" dirty="0"/>
                        <a:t>20 employés admissibles @ 50 000 $/année</a:t>
                      </a:r>
                    </a:p>
                  </a:txBody>
                  <a:tcPr marT="36576" marB="36576"/>
                </a:tc>
                <a:tc hMerge="1">
                  <a:txBody>
                    <a:bodyPr/>
                    <a:lstStyle/>
                    <a:p>
                      <a:endParaRPr lang="fr-FR" sz="1000"/>
                    </a:p>
                  </a:txBody>
                  <a:tcPr/>
                </a:tc>
                <a:tc hMerge="1">
                  <a:txBody>
                    <a:bodyPr/>
                    <a:lstStyle/>
                    <a:p>
                      <a:endParaRPr lang="fr-FR" sz="1000"/>
                    </a:p>
                  </a:txBody>
                  <a:tcPr/>
                </a:tc>
                <a:tc hMerge="1">
                  <a:txBody>
                    <a:bodyPr/>
                    <a:lstStyle/>
                    <a:p>
                      <a:endParaRPr lang="fr-FR" sz="1000" dirty="0"/>
                    </a:p>
                  </a:txBody>
                  <a:tcPr/>
                </a:tc>
                <a:extLst>
                  <a:ext uri="{0D108BD9-81ED-4DB2-BD59-A6C34878D82A}">
                    <a16:rowId xmlns:a16="http://schemas.microsoft.com/office/drawing/2014/main" val="10003"/>
                  </a:ext>
                </a:extLst>
              </a:tr>
              <a:tr h="244489">
                <a:tc gridSpan="4">
                  <a:txBody>
                    <a:bodyPr/>
                    <a:lstStyle/>
                    <a:p>
                      <a:r>
                        <a:rPr lang="fr-FR" sz="900" dirty="0"/>
                        <a:t>100 % de leur travail est lié à des activités admissibles</a:t>
                      </a:r>
                    </a:p>
                  </a:txBody>
                  <a:tcPr marT="36576" marB="36576"/>
                </a:tc>
                <a:tc hMerge="1">
                  <a:txBody>
                    <a:bodyPr/>
                    <a:lstStyle/>
                    <a:p>
                      <a:endParaRPr lang="fr-FR" sz="1000"/>
                    </a:p>
                  </a:txBody>
                  <a:tcPr/>
                </a:tc>
                <a:tc hMerge="1">
                  <a:txBody>
                    <a:bodyPr/>
                    <a:lstStyle/>
                    <a:p>
                      <a:endParaRPr lang="fr-FR" sz="1000"/>
                    </a:p>
                  </a:txBody>
                  <a:tcPr/>
                </a:tc>
                <a:tc hMerge="1">
                  <a:txBody>
                    <a:bodyPr/>
                    <a:lstStyle/>
                    <a:p>
                      <a:endParaRPr lang="fr-FR" sz="1000" dirty="0"/>
                    </a:p>
                  </a:txBody>
                  <a:tcPr/>
                </a:tc>
                <a:extLst>
                  <a:ext uri="{0D108BD9-81ED-4DB2-BD59-A6C34878D82A}">
                    <a16:rowId xmlns:a16="http://schemas.microsoft.com/office/drawing/2014/main" val="10004"/>
                  </a:ext>
                </a:extLst>
              </a:tr>
              <a:tr h="244489">
                <a:tc gridSpan="4">
                  <a:txBody>
                    <a:bodyPr/>
                    <a:lstStyle/>
                    <a:p>
                      <a:r>
                        <a:rPr lang="fr-FR" sz="900" dirty="0"/>
                        <a:t>Sous-traitant</a:t>
                      </a:r>
                      <a:r>
                        <a:rPr lang="fr-FR" sz="900" baseline="0" dirty="0"/>
                        <a:t> : 200 000 $</a:t>
                      </a:r>
                      <a:endParaRPr lang="fr-FR" sz="900" dirty="0"/>
                    </a:p>
                  </a:txBody>
                  <a:tcPr marT="36576" marB="36576"/>
                </a:tc>
                <a:tc hMerge="1">
                  <a:txBody>
                    <a:bodyPr/>
                    <a:lstStyle/>
                    <a:p>
                      <a:endParaRPr lang="fr-FR" sz="1000"/>
                    </a:p>
                  </a:txBody>
                  <a:tcPr/>
                </a:tc>
                <a:tc hMerge="1">
                  <a:txBody>
                    <a:bodyPr/>
                    <a:lstStyle/>
                    <a:p>
                      <a:endParaRPr lang="fr-FR" sz="1000"/>
                    </a:p>
                  </a:txBody>
                  <a:tcPr/>
                </a:tc>
                <a:tc hMerge="1">
                  <a:txBody>
                    <a:bodyPr/>
                    <a:lstStyle/>
                    <a:p>
                      <a:endParaRPr lang="fr-FR" sz="1000" dirty="0"/>
                    </a:p>
                  </a:txBody>
                  <a:tcPr/>
                </a:tc>
                <a:extLst>
                  <a:ext uri="{0D108BD9-81ED-4DB2-BD59-A6C34878D82A}">
                    <a16:rowId xmlns:a16="http://schemas.microsoft.com/office/drawing/2014/main" val="10005"/>
                  </a:ext>
                </a:extLst>
              </a:tr>
              <a:tr h="244489">
                <a:tc>
                  <a:txBody>
                    <a:bodyPr/>
                    <a:lstStyle/>
                    <a:p>
                      <a:endParaRPr lang="fr-FR" sz="900" dirty="0"/>
                    </a:p>
                  </a:txBody>
                  <a:tcPr marT="36576" marB="36576">
                    <a:solidFill>
                      <a:schemeClr val="bg1"/>
                    </a:solidFill>
                  </a:tcPr>
                </a:tc>
                <a:tc>
                  <a:txBody>
                    <a:bodyPr/>
                    <a:lstStyle/>
                    <a:p>
                      <a:pPr algn="r"/>
                      <a:r>
                        <a:rPr lang="fr-FR" sz="900" dirty="0"/>
                        <a:t>FÉDÉRAL</a:t>
                      </a:r>
                    </a:p>
                  </a:txBody>
                  <a:tcPr marT="36576" marB="36576" anchor="ctr">
                    <a:solidFill>
                      <a:schemeClr val="accent2"/>
                    </a:solidFill>
                  </a:tcPr>
                </a:tc>
                <a:tc>
                  <a:txBody>
                    <a:bodyPr/>
                    <a:lstStyle/>
                    <a:p>
                      <a:pPr algn="r"/>
                      <a:r>
                        <a:rPr lang="fr-FR" sz="900" dirty="0"/>
                        <a:t>QUÉBEC</a:t>
                      </a:r>
                    </a:p>
                  </a:txBody>
                  <a:tcPr marT="36576" marB="36576" anchor="ctr">
                    <a:solidFill>
                      <a:schemeClr val="accent2"/>
                    </a:solidFill>
                  </a:tcPr>
                </a:tc>
                <a:tc>
                  <a:txBody>
                    <a:bodyPr/>
                    <a:lstStyle/>
                    <a:p>
                      <a:pPr algn="r"/>
                      <a:r>
                        <a:rPr lang="fr-FR" sz="900" dirty="0"/>
                        <a:t>TOTAL</a:t>
                      </a:r>
                    </a:p>
                  </a:txBody>
                  <a:tcPr marT="36576" marB="36576" anchor="ctr">
                    <a:solidFill>
                      <a:schemeClr val="accent2"/>
                    </a:solidFill>
                  </a:tcPr>
                </a:tc>
                <a:extLst>
                  <a:ext uri="{0D108BD9-81ED-4DB2-BD59-A6C34878D82A}">
                    <a16:rowId xmlns:a16="http://schemas.microsoft.com/office/drawing/2014/main" val="10006"/>
                  </a:ext>
                </a:extLst>
              </a:tr>
              <a:tr h="236467">
                <a:tc>
                  <a:txBody>
                    <a:bodyPr/>
                    <a:lstStyle/>
                    <a:p>
                      <a:r>
                        <a:rPr lang="fr-FR" sz="900" dirty="0">
                          <a:solidFill>
                            <a:schemeClr val="accent1"/>
                          </a:solidFill>
                        </a:rPr>
                        <a:t>Salaire ($)</a:t>
                      </a:r>
                    </a:p>
                  </a:txBody>
                  <a:tcPr marT="36576" marB="36576">
                    <a:solidFill>
                      <a:schemeClr val="accent2">
                        <a:lumMod val="20000"/>
                        <a:lumOff val="80000"/>
                      </a:schemeClr>
                    </a:solidFill>
                  </a:tcPr>
                </a:tc>
                <a:tc>
                  <a:txBody>
                    <a:bodyPr/>
                    <a:lstStyle/>
                    <a:p>
                      <a:pPr algn="r"/>
                      <a:r>
                        <a:rPr lang="fr-FR" sz="900" dirty="0">
                          <a:solidFill>
                            <a:schemeClr val="accent1"/>
                          </a:solidFill>
                        </a:rPr>
                        <a:t>1 000 000</a:t>
                      </a:r>
                    </a:p>
                  </a:txBody>
                  <a:tcPr marT="36576" marB="36576">
                    <a:solidFill>
                      <a:schemeClr val="accent2">
                        <a:lumMod val="20000"/>
                        <a:lumOff val="80000"/>
                      </a:schemeClr>
                    </a:solidFill>
                  </a:tcPr>
                </a:tc>
                <a:tc>
                  <a:txBody>
                    <a:bodyPr/>
                    <a:lstStyle/>
                    <a:p>
                      <a:pPr algn="r"/>
                      <a:r>
                        <a:rPr lang="fr-FR" sz="900" dirty="0"/>
                        <a:t>1 000 000</a:t>
                      </a:r>
                    </a:p>
                  </a:txBody>
                  <a:tcPr marT="36576" marB="36576">
                    <a:solidFill>
                      <a:schemeClr val="accent2">
                        <a:lumMod val="20000"/>
                        <a:lumOff val="80000"/>
                      </a:schemeClr>
                    </a:solidFill>
                  </a:tcPr>
                </a:tc>
                <a:tc>
                  <a:txBody>
                    <a:bodyPr/>
                    <a:lstStyle/>
                    <a:p>
                      <a:pPr algn="r"/>
                      <a:endParaRPr lang="fr-FR" sz="900" dirty="0"/>
                    </a:p>
                  </a:txBody>
                  <a:tcPr marT="36576" marB="36576">
                    <a:solidFill>
                      <a:schemeClr val="accent2">
                        <a:lumMod val="20000"/>
                        <a:lumOff val="80000"/>
                      </a:schemeClr>
                    </a:solidFill>
                  </a:tcPr>
                </a:tc>
                <a:extLst>
                  <a:ext uri="{0D108BD9-81ED-4DB2-BD59-A6C34878D82A}">
                    <a16:rowId xmlns:a16="http://schemas.microsoft.com/office/drawing/2014/main" val="10007"/>
                  </a:ext>
                </a:extLst>
              </a:tr>
              <a:tr h="246707">
                <a:tc>
                  <a:txBody>
                    <a:bodyPr/>
                    <a:lstStyle/>
                    <a:p>
                      <a:r>
                        <a:rPr lang="fr-FR" sz="900" dirty="0">
                          <a:solidFill>
                            <a:schemeClr val="accent1"/>
                          </a:solidFill>
                        </a:rPr>
                        <a:t>Montant de remplacement @ 55 %</a:t>
                      </a:r>
                    </a:p>
                  </a:txBody>
                  <a:tcPr marT="36576" marB="36576">
                    <a:solidFill>
                      <a:schemeClr val="accent2">
                        <a:lumMod val="40000"/>
                        <a:lumOff val="60000"/>
                      </a:schemeClr>
                    </a:solidFill>
                  </a:tcPr>
                </a:tc>
                <a:tc>
                  <a:txBody>
                    <a:bodyPr/>
                    <a:lstStyle/>
                    <a:p>
                      <a:pPr algn="r"/>
                      <a:r>
                        <a:rPr lang="fr-FR" sz="900" dirty="0">
                          <a:solidFill>
                            <a:schemeClr val="accent1"/>
                          </a:solidFill>
                        </a:rPr>
                        <a:t>550 000</a:t>
                      </a:r>
                    </a:p>
                  </a:txBody>
                  <a:tcPr marT="36576" marB="36576">
                    <a:solidFill>
                      <a:schemeClr val="accent2">
                        <a:lumMod val="40000"/>
                        <a:lumOff val="60000"/>
                      </a:schemeClr>
                    </a:solidFill>
                  </a:tcPr>
                </a:tc>
                <a:tc>
                  <a:txBody>
                    <a:bodyPr/>
                    <a:lstStyle/>
                    <a:p>
                      <a:pPr algn="r"/>
                      <a:endParaRPr lang="fr-FR" sz="900" dirty="0"/>
                    </a:p>
                  </a:txBody>
                  <a:tcPr marT="36576" marB="36576">
                    <a:solidFill>
                      <a:schemeClr val="accent2">
                        <a:lumMod val="40000"/>
                        <a:lumOff val="60000"/>
                      </a:schemeClr>
                    </a:solidFill>
                  </a:tcPr>
                </a:tc>
                <a:tc>
                  <a:txBody>
                    <a:bodyPr/>
                    <a:lstStyle/>
                    <a:p>
                      <a:pPr algn="r"/>
                      <a:endParaRPr lang="fr-FR" sz="900" dirty="0"/>
                    </a:p>
                  </a:txBody>
                  <a:tcPr marT="36576" marB="36576">
                    <a:solidFill>
                      <a:schemeClr val="accent2">
                        <a:lumMod val="40000"/>
                        <a:lumOff val="60000"/>
                      </a:schemeClr>
                    </a:solidFill>
                  </a:tcPr>
                </a:tc>
                <a:extLst>
                  <a:ext uri="{0D108BD9-81ED-4DB2-BD59-A6C34878D82A}">
                    <a16:rowId xmlns:a16="http://schemas.microsoft.com/office/drawing/2014/main" val="10008"/>
                  </a:ext>
                </a:extLst>
              </a:tr>
              <a:tr h="241269">
                <a:tc>
                  <a:txBody>
                    <a:bodyPr/>
                    <a:lstStyle/>
                    <a:p>
                      <a:r>
                        <a:rPr lang="fr-FR" sz="900" dirty="0">
                          <a:solidFill>
                            <a:schemeClr val="accent1"/>
                          </a:solidFill>
                        </a:rPr>
                        <a:t>Sous-traitants</a:t>
                      </a:r>
                      <a:r>
                        <a:rPr lang="fr-FR" sz="900" baseline="30000" dirty="0">
                          <a:solidFill>
                            <a:schemeClr val="accent1"/>
                          </a:solidFill>
                        </a:rPr>
                        <a:t>2</a:t>
                      </a:r>
                    </a:p>
                  </a:txBody>
                  <a:tcPr marT="36576" marB="36576">
                    <a:solidFill>
                      <a:schemeClr val="accent2">
                        <a:lumMod val="20000"/>
                        <a:lumOff val="80000"/>
                      </a:schemeClr>
                    </a:solidFill>
                  </a:tcPr>
                </a:tc>
                <a:tc>
                  <a:txBody>
                    <a:bodyPr/>
                    <a:lstStyle/>
                    <a:p>
                      <a:pPr algn="r"/>
                      <a:r>
                        <a:rPr lang="fr-FR" sz="900" dirty="0">
                          <a:solidFill>
                            <a:schemeClr val="accent1"/>
                          </a:solidFill>
                        </a:rPr>
                        <a:t>160 000</a:t>
                      </a:r>
                    </a:p>
                  </a:txBody>
                  <a:tcPr marT="36576" marB="36576">
                    <a:solidFill>
                      <a:schemeClr val="accent2">
                        <a:lumMod val="20000"/>
                        <a:lumOff val="80000"/>
                      </a:schemeClr>
                    </a:solidFill>
                  </a:tcPr>
                </a:tc>
                <a:tc>
                  <a:txBody>
                    <a:bodyPr/>
                    <a:lstStyle/>
                    <a:p>
                      <a:pPr algn="r"/>
                      <a:r>
                        <a:rPr lang="fr-FR" sz="900" dirty="0"/>
                        <a:t>100 000</a:t>
                      </a:r>
                    </a:p>
                  </a:txBody>
                  <a:tcPr marT="36576" marB="36576">
                    <a:solidFill>
                      <a:schemeClr val="accent2">
                        <a:lumMod val="20000"/>
                        <a:lumOff val="80000"/>
                      </a:schemeClr>
                    </a:solidFill>
                  </a:tcPr>
                </a:tc>
                <a:tc>
                  <a:txBody>
                    <a:bodyPr/>
                    <a:lstStyle/>
                    <a:p>
                      <a:pPr algn="r"/>
                      <a:endParaRPr lang="fr-FR" sz="900" dirty="0"/>
                    </a:p>
                  </a:txBody>
                  <a:tcPr marT="36576" marB="36576">
                    <a:solidFill>
                      <a:schemeClr val="accent2">
                        <a:lumMod val="20000"/>
                        <a:lumOff val="80000"/>
                      </a:schemeClr>
                    </a:solidFill>
                  </a:tcPr>
                </a:tc>
                <a:extLst>
                  <a:ext uri="{0D108BD9-81ED-4DB2-BD59-A6C34878D82A}">
                    <a16:rowId xmlns:a16="http://schemas.microsoft.com/office/drawing/2014/main" val="10009"/>
                  </a:ext>
                </a:extLst>
              </a:tr>
              <a:tr h="241269">
                <a:tc>
                  <a:txBody>
                    <a:bodyPr/>
                    <a:lstStyle/>
                    <a:p>
                      <a:r>
                        <a:rPr lang="fr-FR" sz="900" dirty="0">
                          <a:solidFill>
                            <a:schemeClr val="accent1"/>
                          </a:solidFill>
                        </a:rPr>
                        <a:t>Crédit RS&amp;DE du Québec</a:t>
                      </a:r>
                      <a:r>
                        <a:rPr lang="fr-FR" sz="900" baseline="30000" dirty="0">
                          <a:solidFill>
                            <a:schemeClr val="accent1"/>
                          </a:solidFill>
                        </a:rPr>
                        <a:t>3</a:t>
                      </a:r>
                    </a:p>
                  </a:txBody>
                  <a:tcPr marT="36576" marB="36576">
                    <a:solidFill>
                      <a:schemeClr val="accent2">
                        <a:lumMod val="20000"/>
                        <a:lumOff val="80000"/>
                      </a:schemeClr>
                    </a:solidFill>
                  </a:tcPr>
                </a:tc>
                <a:tc>
                  <a:txBody>
                    <a:bodyPr/>
                    <a:lstStyle/>
                    <a:p>
                      <a:pPr algn="r"/>
                      <a:r>
                        <a:rPr lang="fr-FR" sz="900" dirty="0">
                          <a:solidFill>
                            <a:schemeClr val="accent1"/>
                          </a:solidFill>
                        </a:rPr>
                        <a:t>-192</a:t>
                      </a:r>
                      <a:r>
                        <a:rPr lang="fr-FR" sz="900" baseline="0" dirty="0">
                          <a:solidFill>
                            <a:schemeClr val="accent1"/>
                          </a:solidFill>
                        </a:rPr>
                        <a:t> 500</a:t>
                      </a:r>
                      <a:endParaRPr lang="fr-FR" sz="900" dirty="0">
                        <a:solidFill>
                          <a:schemeClr val="accent1"/>
                        </a:solidFill>
                      </a:endParaRPr>
                    </a:p>
                  </a:txBody>
                  <a:tcPr marT="36576" marB="36576">
                    <a:solidFill>
                      <a:schemeClr val="accent2">
                        <a:lumMod val="20000"/>
                        <a:lumOff val="80000"/>
                      </a:schemeClr>
                    </a:solidFill>
                  </a:tcPr>
                </a:tc>
                <a:tc>
                  <a:txBody>
                    <a:bodyPr/>
                    <a:lstStyle/>
                    <a:p>
                      <a:pPr algn="r"/>
                      <a:endParaRPr lang="fr-FR" sz="900" dirty="0"/>
                    </a:p>
                  </a:txBody>
                  <a:tcPr marT="36576" marB="36576">
                    <a:solidFill>
                      <a:schemeClr val="accent2">
                        <a:lumMod val="20000"/>
                        <a:lumOff val="80000"/>
                      </a:schemeClr>
                    </a:solidFill>
                  </a:tcPr>
                </a:tc>
                <a:tc>
                  <a:txBody>
                    <a:bodyPr/>
                    <a:lstStyle/>
                    <a:p>
                      <a:pPr algn="r"/>
                      <a:endParaRPr lang="fr-FR" sz="900" dirty="0"/>
                    </a:p>
                  </a:txBody>
                  <a:tcPr marT="36576" marB="36576">
                    <a:solidFill>
                      <a:schemeClr val="accent2">
                        <a:lumMod val="20000"/>
                        <a:lumOff val="80000"/>
                      </a:schemeClr>
                    </a:solidFill>
                  </a:tcPr>
                </a:tc>
                <a:extLst>
                  <a:ext uri="{0D108BD9-81ED-4DB2-BD59-A6C34878D82A}">
                    <a16:rowId xmlns:a16="http://schemas.microsoft.com/office/drawing/2014/main" val="10010"/>
                  </a:ext>
                </a:extLst>
              </a:tr>
              <a:tr h="241269">
                <a:tc>
                  <a:txBody>
                    <a:bodyPr/>
                    <a:lstStyle/>
                    <a:p>
                      <a:endParaRPr lang="fr-FR" sz="900" dirty="0"/>
                    </a:p>
                  </a:txBody>
                  <a:tcPr marT="36576" marB="36576">
                    <a:solidFill>
                      <a:schemeClr val="bg1"/>
                    </a:solidFill>
                  </a:tcPr>
                </a:tc>
                <a:tc>
                  <a:txBody>
                    <a:bodyPr/>
                    <a:lstStyle/>
                    <a:p>
                      <a:pPr algn="r"/>
                      <a:r>
                        <a:rPr lang="fr-FR" sz="900" dirty="0">
                          <a:solidFill>
                            <a:srgbClr val="00558C"/>
                          </a:solidFill>
                        </a:rPr>
                        <a:t>1 517 500</a:t>
                      </a:r>
                    </a:p>
                  </a:txBody>
                  <a:tcPr marT="36576" marB="36576"/>
                </a:tc>
                <a:tc>
                  <a:txBody>
                    <a:bodyPr/>
                    <a:lstStyle/>
                    <a:p>
                      <a:pPr algn="r"/>
                      <a:r>
                        <a:rPr lang="fr-FR" sz="900" dirty="0">
                          <a:solidFill>
                            <a:srgbClr val="00558C"/>
                          </a:solidFill>
                        </a:rPr>
                        <a:t>1 100 000</a:t>
                      </a:r>
                    </a:p>
                  </a:txBody>
                  <a:tcPr marT="36576" marB="36576"/>
                </a:tc>
                <a:tc>
                  <a:txBody>
                    <a:bodyPr/>
                    <a:lstStyle/>
                    <a:p>
                      <a:pPr algn="r"/>
                      <a:endParaRPr lang="fr-FR" sz="900" dirty="0"/>
                    </a:p>
                  </a:txBody>
                  <a:tcPr marT="36576" marB="36576"/>
                </a:tc>
                <a:extLst>
                  <a:ext uri="{0D108BD9-81ED-4DB2-BD59-A6C34878D82A}">
                    <a16:rowId xmlns:a16="http://schemas.microsoft.com/office/drawing/2014/main" val="10011"/>
                  </a:ext>
                </a:extLst>
              </a:tr>
              <a:tr h="383618">
                <a:tc>
                  <a:txBody>
                    <a:bodyPr/>
                    <a:lstStyle/>
                    <a:p>
                      <a:r>
                        <a:rPr lang="fr-FR" sz="900" b="1" dirty="0">
                          <a:solidFill>
                            <a:schemeClr val="bg1"/>
                          </a:solidFill>
                        </a:rPr>
                        <a:t>Crédit fédéral</a:t>
                      </a:r>
                      <a:r>
                        <a:rPr lang="fr-FR" sz="900" b="1" baseline="0" dirty="0">
                          <a:solidFill>
                            <a:schemeClr val="bg1"/>
                          </a:solidFill>
                        </a:rPr>
                        <a:t> @ 20 % et crédit </a:t>
                      </a:r>
                      <a:br>
                        <a:rPr lang="fr-FR" sz="900" b="1" baseline="0" dirty="0">
                          <a:solidFill>
                            <a:schemeClr val="bg1"/>
                          </a:solidFill>
                        </a:rPr>
                      </a:br>
                      <a:r>
                        <a:rPr lang="fr-FR" sz="900" b="1" baseline="0" dirty="0">
                          <a:solidFill>
                            <a:schemeClr val="bg1"/>
                          </a:solidFill>
                        </a:rPr>
                        <a:t>du Québec @ 17,5 %</a:t>
                      </a:r>
                      <a:endParaRPr lang="fr-FR" sz="900" b="1" dirty="0">
                        <a:solidFill>
                          <a:schemeClr val="bg1"/>
                        </a:solidFill>
                      </a:endParaRPr>
                    </a:p>
                  </a:txBody>
                  <a:tcPr marT="36576" marB="36576">
                    <a:lnB w="12700" cmpd="sng">
                      <a:noFill/>
                    </a:lnB>
                    <a:solidFill>
                      <a:schemeClr val="tx2"/>
                    </a:solidFill>
                  </a:tcPr>
                </a:tc>
                <a:tc>
                  <a:txBody>
                    <a:bodyPr/>
                    <a:lstStyle/>
                    <a:p>
                      <a:pPr algn="r"/>
                      <a:r>
                        <a:rPr lang="fr-FR" sz="900" b="1" dirty="0">
                          <a:solidFill>
                            <a:schemeClr val="bg1"/>
                          </a:solidFill>
                        </a:rPr>
                        <a:t>227 625</a:t>
                      </a:r>
                    </a:p>
                  </a:txBody>
                  <a:tcPr marT="36576" marB="36576">
                    <a:lnB w="12700" cmpd="sng">
                      <a:noFill/>
                    </a:lnB>
                    <a:solidFill>
                      <a:schemeClr val="tx2"/>
                    </a:solidFill>
                  </a:tcPr>
                </a:tc>
                <a:tc>
                  <a:txBody>
                    <a:bodyPr/>
                    <a:lstStyle/>
                    <a:p>
                      <a:pPr algn="r"/>
                      <a:r>
                        <a:rPr lang="fr-FR" sz="900" b="1" dirty="0">
                          <a:solidFill>
                            <a:schemeClr val="bg1"/>
                          </a:solidFill>
                        </a:rPr>
                        <a:t>192</a:t>
                      </a:r>
                      <a:r>
                        <a:rPr lang="fr-FR" sz="900" b="1" baseline="0" dirty="0">
                          <a:solidFill>
                            <a:schemeClr val="bg1"/>
                          </a:solidFill>
                        </a:rPr>
                        <a:t> 500</a:t>
                      </a:r>
                      <a:endParaRPr lang="fr-FR" sz="900" b="1" dirty="0">
                        <a:solidFill>
                          <a:schemeClr val="bg1"/>
                        </a:solidFill>
                      </a:endParaRPr>
                    </a:p>
                  </a:txBody>
                  <a:tcPr marT="36576" marB="36576">
                    <a:lnB w="12700" cmpd="sng">
                      <a:noFill/>
                    </a:lnB>
                    <a:solidFill>
                      <a:schemeClr val="tx2"/>
                    </a:solidFill>
                  </a:tcPr>
                </a:tc>
                <a:tc>
                  <a:txBody>
                    <a:bodyPr/>
                    <a:lstStyle/>
                    <a:p>
                      <a:pPr algn="r"/>
                      <a:r>
                        <a:rPr lang="fr-FR" sz="900" b="1" dirty="0">
                          <a:solidFill>
                            <a:srgbClr val="FFFFFF"/>
                          </a:solidFill>
                        </a:rPr>
                        <a:t>420 125</a:t>
                      </a:r>
                    </a:p>
                  </a:txBody>
                  <a:tcPr marT="36576" marB="36576">
                    <a:lnB w="12700" cmpd="sng">
                      <a:noFill/>
                    </a:lnB>
                    <a:solidFill>
                      <a:schemeClr val="tx2"/>
                    </a:solidFill>
                  </a:tcPr>
                </a:tc>
                <a:extLst>
                  <a:ext uri="{0D108BD9-81ED-4DB2-BD59-A6C34878D82A}">
                    <a16:rowId xmlns:a16="http://schemas.microsoft.com/office/drawing/2014/main" val="10012"/>
                  </a:ext>
                </a:extLst>
              </a:tr>
              <a:tr h="886958">
                <a:tc gridSpan="4">
                  <a:txBody>
                    <a:bodyPr/>
                    <a:lstStyle/>
                    <a:p>
                      <a:r>
                        <a:rPr lang="fr-FR" sz="700" b="0" dirty="0">
                          <a:solidFill>
                            <a:schemeClr val="accent6">
                              <a:lumMod val="50000"/>
                            </a:schemeClr>
                          </a:solidFill>
                        </a:rPr>
                        <a:t>Notes :</a:t>
                      </a:r>
                    </a:p>
                    <a:p>
                      <a:pPr marL="228600" indent="-228600">
                        <a:lnSpc>
                          <a:spcPct val="100000"/>
                        </a:lnSpc>
                        <a:tabLst>
                          <a:tab pos="273050" algn="l"/>
                        </a:tabLst>
                      </a:pPr>
                      <a:r>
                        <a:rPr lang="fr-FR" sz="700" b="0" dirty="0">
                          <a:solidFill>
                            <a:schemeClr val="accent6">
                              <a:lumMod val="50000"/>
                            </a:schemeClr>
                          </a:solidFill>
                        </a:rPr>
                        <a:t>1   C</a:t>
                      </a:r>
                      <a:r>
                        <a:rPr lang="fr-CA" sz="700" b="0" dirty="0">
                          <a:solidFill>
                            <a:schemeClr val="accent6">
                              <a:lumMod val="50000"/>
                            </a:schemeClr>
                          </a:solidFill>
                        </a:rPr>
                        <a:t>e modèle considère les changements récents apportés au  Crédit d’impôt pour la recherche scientifique et le développement (2012) et par conséquent est valide à partir de l’année fiscale 2014.</a:t>
                      </a:r>
                      <a:endParaRPr lang="fr-FR" sz="700" b="0" baseline="0" dirty="0">
                        <a:solidFill>
                          <a:schemeClr val="accent6">
                            <a:lumMod val="50000"/>
                          </a:schemeClr>
                        </a:solidFill>
                      </a:endParaRPr>
                    </a:p>
                    <a:p>
                      <a:pPr marL="228600" indent="-228600">
                        <a:lnSpc>
                          <a:spcPct val="100000"/>
                        </a:lnSpc>
                        <a:buAutoNum type="arabicPlain" startAt="2"/>
                        <a:tabLst>
                          <a:tab pos="273050" algn="l"/>
                        </a:tabLst>
                      </a:pPr>
                      <a:r>
                        <a:rPr lang="fr-CA" sz="700" b="0" baseline="0" dirty="0">
                          <a:solidFill>
                            <a:schemeClr val="accent6">
                              <a:lumMod val="50000"/>
                            </a:schemeClr>
                          </a:solidFill>
                        </a:rPr>
                        <a:t>Seulement 80 % au fédéral et 50 % au Québec du montant payé au sous-traitant est admissible aux fins du crédit.</a:t>
                      </a:r>
                    </a:p>
                    <a:p>
                      <a:pPr marL="228600" indent="-228600">
                        <a:lnSpc>
                          <a:spcPct val="100000"/>
                        </a:lnSpc>
                        <a:buAutoNum type="arabicPlain" startAt="2"/>
                        <a:tabLst>
                          <a:tab pos="273050" algn="l"/>
                        </a:tabLst>
                      </a:pPr>
                      <a:r>
                        <a:rPr lang="fr-CA" sz="700" b="0" dirty="0">
                          <a:solidFill>
                            <a:schemeClr val="accent6">
                              <a:lumMod val="50000"/>
                            </a:schemeClr>
                          </a:solidFill>
                        </a:rPr>
                        <a:t>Dans le calcul du taux de crédit combiné, le taux du crédit d’impôt provincial est porté en réduction de celui du crédit d’impôt fédéral.</a:t>
                      </a:r>
                      <a:endParaRPr lang="fr-FR" sz="700" b="0" dirty="0">
                        <a:solidFill>
                          <a:schemeClr val="accent6">
                            <a:lumMod val="50000"/>
                          </a:schemeClr>
                        </a:solidFill>
                      </a:endParaRPr>
                    </a:p>
                    <a:p>
                      <a:pPr marL="228600" indent="-228600">
                        <a:lnSpc>
                          <a:spcPct val="100000"/>
                        </a:lnSpc>
                        <a:tabLst>
                          <a:tab pos="273050" algn="l"/>
                        </a:tabLst>
                      </a:pPr>
                      <a:endParaRPr lang="fr-FR" sz="900" b="1" dirty="0">
                        <a:solidFill>
                          <a:schemeClr val="bg1"/>
                        </a:solidFill>
                      </a:endParaRPr>
                    </a:p>
                  </a:txBody>
                  <a:tcPr marT="36576" marB="36576">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r"/>
                      <a:endParaRPr lang="fr-FR" sz="900" b="1" dirty="0">
                        <a:solidFill>
                          <a:schemeClr val="bg1"/>
                        </a:solidFill>
                      </a:endParaRPr>
                    </a:p>
                  </a:txBody>
                  <a:tcPr marT="36576" marB="36576">
                    <a:solidFill>
                      <a:schemeClr val="tx2"/>
                    </a:solidFill>
                  </a:tcPr>
                </a:tc>
                <a:tc hMerge="1">
                  <a:txBody>
                    <a:bodyPr/>
                    <a:lstStyle/>
                    <a:p>
                      <a:pPr algn="r"/>
                      <a:endParaRPr lang="fr-FR" sz="900" b="1" dirty="0">
                        <a:solidFill>
                          <a:schemeClr val="bg1"/>
                        </a:solidFill>
                      </a:endParaRPr>
                    </a:p>
                  </a:txBody>
                  <a:tcPr marT="36576" marB="36576">
                    <a:solidFill>
                      <a:schemeClr val="tx2"/>
                    </a:solidFill>
                  </a:tcPr>
                </a:tc>
                <a:tc hMerge="1">
                  <a:txBody>
                    <a:bodyPr/>
                    <a:lstStyle/>
                    <a:p>
                      <a:pPr algn="r"/>
                      <a:endParaRPr lang="fr-FR" sz="900" b="1" dirty="0">
                        <a:solidFill>
                          <a:schemeClr val="bg1"/>
                        </a:solidFill>
                      </a:endParaRPr>
                    </a:p>
                  </a:txBody>
                  <a:tcPr marT="36576" marB="36576">
                    <a:solidFill>
                      <a:schemeClr val="tx2"/>
                    </a:solidFill>
                  </a:tcPr>
                </a:tc>
                <a:extLst>
                  <a:ext uri="{0D108BD9-81ED-4DB2-BD59-A6C34878D82A}">
                    <a16:rowId xmlns:a16="http://schemas.microsoft.com/office/drawing/2014/main" val="10013"/>
                  </a:ext>
                </a:extLst>
              </a:tr>
            </a:tbl>
          </a:graphicData>
        </a:graphic>
      </p:graphicFrame>
      <p:sp>
        <p:nvSpPr>
          <p:cNvPr id="4" name="Espace réservé du numéro de diapositive 3"/>
          <p:cNvSpPr>
            <a:spLocks noGrp="1"/>
          </p:cNvSpPr>
          <p:nvPr>
            <p:ph type="sldNum" sz="quarter" idx="12"/>
            <p:custDataLst>
              <p:tags r:id="rId4"/>
            </p:custDataLst>
          </p:nvPr>
        </p:nvSpPr>
        <p:spPr/>
        <p:txBody>
          <a:bodyPr/>
          <a:lstStyle/>
          <a:p>
            <a:fld id="{B7CCD2B4-99E9-D948-A3A8-62D945B078FA}" type="slidenum">
              <a:rPr lang="fr-FR" smtClean="0"/>
              <a:pPr/>
              <a:t>22</a:t>
            </a:fld>
            <a:endParaRPr lang="fr-FR"/>
          </a:p>
        </p:txBody>
      </p:sp>
      <p:sp>
        <p:nvSpPr>
          <p:cNvPr id="23559" name="ZoneTexte 10"/>
          <p:cNvSpPr txBox="1">
            <a:spLocks noChangeArrowheads="1"/>
          </p:cNvSpPr>
          <p:nvPr>
            <p:custDataLst>
              <p:tags r:id="rId5"/>
            </p:custDataLst>
          </p:nvPr>
        </p:nvSpPr>
        <p:spPr bwMode="auto">
          <a:xfrm>
            <a:off x="2435222" y="6205541"/>
            <a:ext cx="48672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fr-CA" sz="800" dirty="0">
                <a:solidFill>
                  <a:srgbClr val="525A60"/>
                </a:solidFill>
              </a:rPr>
              <a:t>Source : </a:t>
            </a:r>
            <a:r>
              <a:rPr lang="en-US" sz="800" dirty="0">
                <a:solidFill>
                  <a:srgbClr val="525A60"/>
                </a:solidFill>
              </a:rPr>
              <a:t>Deloitte, Tax Incentive Programs in Québec – IT, January 2011</a:t>
            </a:r>
            <a:r>
              <a:rPr lang="en-US" sz="800" dirty="0">
                <a:solidFill>
                  <a:srgbClr val="565C62"/>
                </a:solidFill>
              </a:rPr>
              <a:t>. Compilation Montréal </a:t>
            </a:r>
            <a:r>
              <a:rPr lang="en-US" sz="800" dirty="0">
                <a:solidFill>
                  <a:srgbClr val="525A60"/>
                </a:solidFill>
              </a:rPr>
              <a:t>International, 2013</a:t>
            </a:r>
          </a:p>
        </p:txBody>
      </p:sp>
    </p:spTree>
    <p:extLst>
      <p:ext uri="{BB962C8B-B14F-4D97-AF65-F5344CB8AC3E}">
        <p14:creationId xmlns:p14="http://schemas.microsoft.com/office/powerpoint/2010/main" val="2311816012"/>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7"/>
          <p:cNvSpPr>
            <a:spLocks noGrp="1" noChangeArrowheads="1"/>
          </p:cNvSpPr>
          <p:nvPr>
            <p:ph type="title"/>
            <p:custDataLst>
              <p:tags r:id="rId1"/>
            </p:custDataLst>
          </p:nvPr>
        </p:nvSpPr>
        <p:spPr/>
        <p:txBody>
          <a:bodyPr/>
          <a:lstStyle/>
          <a:p>
            <a:r>
              <a:rPr lang="en-CA" sz="1600" dirty="0"/>
              <a:t>DES INCITATIFS CIBLÉS</a:t>
            </a:r>
            <a:r>
              <a:rPr lang="en-CA" dirty="0"/>
              <a:t> </a:t>
            </a:r>
            <a:br>
              <a:rPr lang="en-CA" dirty="0"/>
            </a:br>
            <a:r>
              <a:rPr lang="en-CA" b="1" dirty="0"/>
              <a:t>ET HAUTEMENT </a:t>
            </a:r>
            <a:br>
              <a:rPr lang="en-CA" b="1" dirty="0"/>
            </a:br>
            <a:r>
              <a:rPr lang="en-CA" b="1" dirty="0"/>
              <a:t>CONCURRENTIELS</a:t>
            </a:r>
            <a:r>
              <a:rPr lang="en-CA" sz="900" dirty="0"/>
              <a:t> (suite)</a:t>
            </a:r>
            <a:endParaRPr lang="fr-FR" sz="900" b="1" dirty="0"/>
          </a:p>
        </p:txBody>
      </p:sp>
      <p:sp>
        <p:nvSpPr>
          <p:cNvPr id="25605" name="Content Placeholder 2"/>
          <p:cNvSpPr>
            <a:spLocks noGrp="1"/>
          </p:cNvSpPr>
          <p:nvPr>
            <p:ph sz="half" idx="1"/>
            <p:custDataLst>
              <p:tags r:id="rId2"/>
            </p:custDataLst>
          </p:nvPr>
        </p:nvSpPr>
        <p:spPr/>
        <p:txBody>
          <a:bodyPr/>
          <a:lstStyle/>
          <a:p>
            <a:r>
              <a:rPr lang="fr-FR" dirty="0"/>
              <a:t>Congé fiscal pour les chercheurs </a:t>
            </a:r>
            <a:br>
              <a:rPr lang="fr-FR" dirty="0"/>
            </a:br>
            <a:r>
              <a:rPr lang="fr-FR" dirty="0"/>
              <a:t>et experts étrangers</a:t>
            </a:r>
          </a:p>
          <a:p>
            <a:pPr lvl="1"/>
            <a:r>
              <a:rPr lang="fr-FR" dirty="0"/>
              <a:t>Exemption d</a:t>
            </a:r>
            <a:r>
              <a:rPr lang="fr-CA" dirty="0"/>
              <a:t>’</a:t>
            </a:r>
            <a:r>
              <a:rPr lang="fr-FR" dirty="0"/>
              <a:t>impôt sur le revenu imposable </a:t>
            </a:r>
            <a:br>
              <a:rPr lang="fr-FR" dirty="0"/>
            </a:br>
            <a:r>
              <a:rPr lang="fr-FR" dirty="0"/>
              <a:t>au Québec pour une période maximale </a:t>
            </a:r>
            <a:br>
              <a:rPr lang="fr-FR" dirty="0"/>
            </a:br>
            <a:r>
              <a:rPr lang="fr-FR" dirty="0"/>
              <a:t>de cinq ans : </a:t>
            </a:r>
          </a:p>
          <a:p>
            <a:pPr lvl="1"/>
            <a:r>
              <a:rPr lang="fr-FR" dirty="0"/>
              <a:t>1</a:t>
            </a:r>
            <a:r>
              <a:rPr lang="fr-FR" baseline="30000" dirty="0"/>
              <a:t>ère</a:t>
            </a:r>
            <a:r>
              <a:rPr lang="fr-FR" dirty="0"/>
              <a:t>-2</a:t>
            </a:r>
            <a:r>
              <a:rPr lang="fr-FR" baseline="30000" dirty="0"/>
              <a:t>e</a:t>
            </a:r>
            <a:r>
              <a:rPr lang="fr-FR" dirty="0"/>
              <a:t> années : 	100 %</a:t>
            </a:r>
            <a:br>
              <a:rPr lang="fr-FR" dirty="0"/>
            </a:br>
            <a:r>
              <a:rPr lang="fr-FR" dirty="0"/>
              <a:t>3</a:t>
            </a:r>
            <a:r>
              <a:rPr lang="fr-FR" baseline="30000" dirty="0"/>
              <a:t>e</a:t>
            </a:r>
            <a:r>
              <a:rPr lang="fr-FR" dirty="0"/>
              <a:t> : 	75 %</a:t>
            </a:r>
            <a:br>
              <a:rPr lang="fr-FR" dirty="0"/>
            </a:br>
            <a:r>
              <a:rPr lang="fr-FR" dirty="0"/>
              <a:t>4</a:t>
            </a:r>
            <a:r>
              <a:rPr lang="fr-FR" baseline="30000" dirty="0"/>
              <a:t>e</a:t>
            </a:r>
            <a:r>
              <a:rPr lang="fr-FR" dirty="0"/>
              <a:t> : 	50 %</a:t>
            </a:r>
            <a:br>
              <a:rPr lang="fr-FR" dirty="0"/>
            </a:br>
            <a:r>
              <a:rPr lang="fr-FR" dirty="0"/>
              <a:t>5</a:t>
            </a:r>
            <a:r>
              <a:rPr lang="fr-FR" baseline="30000" dirty="0"/>
              <a:t>e</a:t>
            </a:r>
            <a:r>
              <a:rPr lang="fr-FR" dirty="0"/>
              <a:t> : 	25 %</a:t>
            </a:r>
          </a:p>
        </p:txBody>
      </p:sp>
      <p:sp>
        <p:nvSpPr>
          <p:cNvPr id="2" name="Espace réservé du contenu 1"/>
          <p:cNvSpPr>
            <a:spLocks noGrp="1"/>
          </p:cNvSpPr>
          <p:nvPr>
            <p:ph sz="half" idx="2"/>
            <p:custDataLst>
              <p:tags r:id="rId3"/>
            </p:custDataLst>
          </p:nvPr>
        </p:nvSpPr>
        <p:spPr/>
        <p:txBody>
          <a:bodyPr/>
          <a:lstStyle/>
          <a:p>
            <a:r>
              <a:rPr lang="fr-FR" dirty="0"/>
              <a:t>Aide financière pour </a:t>
            </a:r>
            <a:br>
              <a:rPr lang="fr-FR" dirty="0"/>
            </a:br>
            <a:r>
              <a:rPr lang="fr-FR" dirty="0"/>
              <a:t>la création d</a:t>
            </a:r>
            <a:r>
              <a:rPr lang="ja-JP" altLang="fr-FR" dirty="0"/>
              <a:t>’</a:t>
            </a:r>
            <a:r>
              <a:rPr lang="fr-FR" dirty="0"/>
              <a:t>emplois </a:t>
            </a:r>
            <a:br>
              <a:rPr lang="fr-FR" dirty="0"/>
            </a:br>
            <a:r>
              <a:rPr lang="fr-FR" dirty="0"/>
              <a:t>et la formation</a:t>
            </a:r>
          </a:p>
          <a:p>
            <a:pPr lvl="1"/>
            <a:r>
              <a:rPr lang="fr-FR" dirty="0"/>
              <a:t>25 % des coûts admissibles pour</a:t>
            </a:r>
            <a:br>
              <a:rPr lang="fr-FR" dirty="0"/>
            </a:br>
            <a:r>
              <a:rPr lang="fr-FR" dirty="0"/>
              <a:t>la mise en œuvre d’un plan de formation </a:t>
            </a:r>
            <a:br>
              <a:rPr lang="fr-FR" dirty="0"/>
            </a:br>
            <a:r>
              <a:rPr lang="fr-FR" dirty="0"/>
              <a:t>et 50 % des coûts engendrés par </a:t>
            </a:r>
            <a:br>
              <a:rPr lang="fr-FR" dirty="0"/>
            </a:br>
            <a:r>
              <a:rPr lang="fr-FR" dirty="0"/>
              <a:t>la mise en place d</a:t>
            </a:r>
            <a:r>
              <a:rPr lang="fr-CA" dirty="0"/>
              <a:t>’</a:t>
            </a:r>
            <a:r>
              <a:rPr lang="fr-FR" dirty="0"/>
              <a:t>un service </a:t>
            </a:r>
            <a:br>
              <a:rPr lang="fr-FR" dirty="0"/>
            </a:br>
            <a:r>
              <a:rPr lang="fr-FR" dirty="0"/>
              <a:t>de gestion des ressources humaines</a:t>
            </a:r>
          </a:p>
          <a:p>
            <a:r>
              <a:rPr lang="fr-FR" dirty="0"/>
              <a:t>Et plusieurs autres…</a:t>
            </a:r>
            <a:endParaRPr lang="fr-CA" dirty="0"/>
          </a:p>
          <a:p>
            <a:endParaRPr lang="fr-CA" dirty="0"/>
          </a:p>
          <a:p>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endParaRPr lang="fr-FR" dirty="0"/>
          </a:p>
        </p:txBody>
      </p:sp>
      <p:sp>
        <p:nvSpPr>
          <p:cNvPr id="4" name="Espace réservé du numéro de diapositive 3"/>
          <p:cNvSpPr>
            <a:spLocks noGrp="1"/>
          </p:cNvSpPr>
          <p:nvPr>
            <p:ph type="sldNum" sz="quarter" idx="12"/>
            <p:custDataLst>
              <p:tags r:id="rId4"/>
            </p:custDataLst>
          </p:nvPr>
        </p:nvSpPr>
        <p:spPr/>
        <p:txBody>
          <a:bodyPr/>
          <a:lstStyle/>
          <a:p>
            <a:fld id="{B7CCD2B4-99E9-D948-A3A8-62D945B078FA}" type="slidenum">
              <a:rPr lang="fr-FR" smtClean="0"/>
              <a:pPr/>
              <a:t>23</a:t>
            </a:fld>
            <a:endParaRPr lang="fr-FR"/>
          </a:p>
        </p:txBody>
      </p:sp>
    </p:spTree>
    <p:extLst>
      <p:ext uri="{BB962C8B-B14F-4D97-AF65-F5344CB8AC3E}">
        <p14:creationId xmlns:p14="http://schemas.microsoft.com/office/powerpoint/2010/main" val="790630741"/>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custDataLst>
              <p:tags r:id="rId1"/>
            </p:custDataLst>
          </p:nvPr>
        </p:nvSpPr>
        <p:spPr/>
        <p:txBody>
          <a:bodyPr/>
          <a:lstStyle/>
          <a:p>
            <a:r>
              <a:rPr lang="en-CA" dirty="0"/>
              <a:t>MONTRÉAL INTERNATIONAL : </a:t>
            </a:r>
            <a:br>
              <a:rPr lang="en-CA" dirty="0"/>
            </a:br>
            <a:r>
              <a:rPr lang="en-CA" b="1" dirty="0">
                <a:solidFill>
                  <a:schemeClr val="bg1"/>
                </a:solidFill>
              </a:rPr>
              <a:t>DES SERVICES PERSONNALISÉS</a:t>
            </a:r>
            <a:endParaRPr lang="fr-FR" b="1" dirty="0">
              <a:solidFill>
                <a:schemeClr val="bg1"/>
              </a:solidFill>
            </a:endParaRPr>
          </a:p>
        </p:txBody>
      </p:sp>
    </p:spTree>
    <p:extLst>
      <p:ext uri="{BB962C8B-B14F-4D97-AF65-F5344CB8AC3E}">
        <p14:creationId xmlns:p14="http://schemas.microsoft.com/office/powerpoint/2010/main" val="1869992036"/>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7"/>
          <p:cNvSpPr>
            <a:spLocks noGrp="1" noChangeArrowheads="1"/>
          </p:cNvSpPr>
          <p:nvPr>
            <p:ph type="title"/>
            <p:custDataLst>
              <p:tags r:id="rId1"/>
            </p:custDataLst>
          </p:nvPr>
        </p:nvSpPr>
        <p:spPr/>
        <p:txBody>
          <a:bodyPr/>
          <a:lstStyle/>
          <a:p>
            <a:r>
              <a:rPr lang="en-CA" sz="1600" dirty="0"/>
              <a:t>MONTRÉAL INTERNATIONAL : </a:t>
            </a:r>
            <a:br>
              <a:rPr lang="en-CA" sz="1600" dirty="0"/>
            </a:br>
            <a:r>
              <a:rPr lang="en-CA" b="1" dirty="0"/>
              <a:t>DES SERVICES PERSONNALISÉS</a:t>
            </a:r>
            <a:endParaRPr lang="fr-FR" b="1" dirty="0"/>
          </a:p>
        </p:txBody>
      </p:sp>
      <p:sp>
        <p:nvSpPr>
          <p:cNvPr id="28677" name="Content Placeholder 2"/>
          <p:cNvSpPr>
            <a:spLocks noGrp="1"/>
          </p:cNvSpPr>
          <p:nvPr>
            <p:ph sz="half" idx="1"/>
            <p:custDataLst>
              <p:tags r:id="rId2"/>
            </p:custDataLst>
          </p:nvPr>
        </p:nvSpPr>
        <p:spPr>
          <a:xfrm>
            <a:off x="1133472" y="2217718"/>
            <a:ext cx="3771900" cy="4525963"/>
          </a:xfrm>
        </p:spPr>
        <p:txBody>
          <a:bodyPr/>
          <a:lstStyle/>
          <a:p>
            <a:pPr lvl="1"/>
            <a:r>
              <a:rPr lang="fr-CA" b="1" dirty="0">
                <a:solidFill>
                  <a:srgbClr val="00558C"/>
                </a:solidFill>
              </a:rPr>
              <a:t>Soutien stratégique</a:t>
            </a:r>
            <a:r>
              <a:rPr lang="fr-CA" dirty="0"/>
              <a:t> pour des projets d’implantation, d’expansion ou d’alliance stratégique</a:t>
            </a:r>
          </a:p>
          <a:p>
            <a:pPr lvl="1"/>
            <a:endParaRPr lang="fr-CA" dirty="0"/>
          </a:p>
          <a:p>
            <a:pPr lvl="1"/>
            <a:endParaRPr lang="fr-CA" dirty="0"/>
          </a:p>
          <a:p>
            <a:pPr lvl="1"/>
            <a:endParaRPr lang="fr-CA" dirty="0"/>
          </a:p>
          <a:p>
            <a:pPr lvl="1"/>
            <a:r>
              <a:rPr lang="fr-CA" b="1" dirty="0">
                <a:solidFill>
                  <a:srgbClr val="00558C"/>
                </a:solidFill>
              </a:rPr>
              <a:t>Connaissance</a:t>
            </a:r>
            <a:r>
              <a:rPr lang="fr-CA" dirty="0"/>
              <a:t> des programmes financiers </a:t>
            </a:r>
            <a:br>
              <a:rPr lang="fr-CA" dirty="0"/>
            </a:br>
            <a:r>
              <a:rPr lang="fr-CA" dirty="0"/>
              <a:t>et fiscaux</a:t>
            </a:r>
          </a:p>
          <a:p>
            <a:pPr lvl="1"/>
            <a:endParaRPr lang="fr-CA" dirty="0"/>
          </a:p>
          <a:p>
            <a:pPr lvl="1"/>
            <a:endParaRPr lang="fr-CA" dirty="0"/>
          </a:p>
          <a:p>
            <a:pPr lvl="1"/>
            <a:endParaRPr lang="fr-CA" dirty="0"/>
          </a:p>
          <a:p>
            <a:pPr lvl="1"/>
            <a:r>
              <a:rPr lang="fr-CA" b="1" dirty="0">
                <a:solidFill>
                  <a:srgbClr val="00558C"/>
                </a:solidFill>
              </a:rPr>
              <a:t>Aide</a:t>
            </a:r>
            <a:r>
              <a:rPr lang="fr-CA" dirty="0"/>
              <a:t> aux travailleurs étrangers </a:t>
            </a:r>
            <a:br>
              <a:rPr lang="fr-CA" dirty="0"/>
            </a:br>
            <a:r>
              <a:rPr lang="fr-CA" dirty="0"/>
              <a:t>dans leurs démarches d’</a:t>
            </a:r>
            <a:r>
              <a:rPr lang="fr-CA" b="1" dirty="0">
                <a:solidFill>
                  <a:srgbClr val="00558C"/>
                </a:solidFill>
              </a:rPr>
              <a:t>obtention </a:t>
            </a:r>
            <a:br>
              <a:rPr lang="fr-CA" b="1" dirty="0">
                <a:solidFill>
                  <a:srgbClr val="00558C"/>
                </a:solidFill>
              </a:rPr>
            </a:br>
            <a:r>
              <a:rPr lang="fr-CA" b="1" dirty="0">
                <a:solidFill>
                  <a:srgbClr val="00558C"/>
                </a:solidFill>
              </a:rPr>
              <a:t>des documents officiels</a:t>
            </a:r>
          </a:p>
          <a:p>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a:p>
            <a:pPr lvl="1"/>
            <a:endParaRPr lang="fr-CA" dirty="0"/>
          </a:p>
        </p:txBody>
      </p:sp>
      <p:sp>
        <p:nvSpPr>
          <p:cNvPr id="2" name="Espace réservé du contenu 1"/>
          <p:cNvSpPr>
            <a:spLocks noGrp="1"/>
          </p:cNvSpPr>
          <p:nvPr>
            <p:ph sz="half" idx="2"/>
            <p:custDataLst>
              <p:tags r:id="rId3"/>
            </p:custDataLst>
          </p:nvPr>
        </p:nvSpPr>
        <p:spPr>
          <a:xfrm>
            <a:off x="5054594" y="2217718"/>
            <a:ext cx="3771900" cy="4525963"/>
          </a:xfrm>
        </p:spPr>
        <p:txBody>
          <a:bodyPr/>
          <a:lstStyle/>
          <a:p>
            <a:pPr lvl="1"/>
            <a:r>
              <a:rPr lang="fr-CA" b="1" dirty="0">
                <a:solidFill>
                  <a:srgbClr val="00558C"/>
                </a:solidFill>
              </a:rPr>
              <a:t>Accès</a:t>
            </a:r>
            <a:r>
              <a:rPr lang="fr-CA" dirty="0"/>
              <a:t> à des </a:t>
            </a:r>
            <a:r>
              <a:rPr lang="fr-CA" b="1" dirty="0">
                <a:solidFill>
                  <a:srgbClr val="00558C"/>
                </a:solidFill>
              </a:rPr>
              <a:t>professionnels spécialisés</a:t>
            </a:r>
            <a:r>
              <a:rPr lang="fr-CA" dirty="0"/>
              <a:t> </a:t>
            </a:r>
            <a:br>
              <a:rPr lang="fr-CA" dirty="0"/>
            </a:br>
            <a:r>
              <a:rPr lang="fr-CA" dirty="0"/>
              <a:t>dans les secteurs de pointe</a:t>
            </a:r>
          </a:p>
          <a:p>
            <a:pPr lvl="1"/>
            <a:endParaRPr lang="fr-CA" dirty="0"/>
          </a:p>
          <a:p>
            <a:pPr lvl="1"/>
            <a:endParaRPr lang="fr-CA" dirty="0"/>
          </a:p>
          <a:p>
            <a:pPr lvl="1"/>
            <a:endParaRPr lang="fr-CA" dirty="0"/>
          </a:p>
          <a:p>
            <a:pPr lvl="1"/>
            <a:r>
              <a:rPr lang="fr-CA" dirty="0"/>
              <a:t>Aide à la sélection de site d’investissement </a:t>
            </a:r>
            <a:br>
              <a:rPr lang="fr-CA" dirty="0"/>
            </a:br>
            <a:r>
              <a:rPr lang="fr-CA" dirty="0"/>
              <a:t>via une </a:t>
            </a:r>
            <a:r>
              <a:rPr lang="fr-CA" b="1" dirty="0">
                <a:solidFill>
                  <a:srgbClr val="00558C"/>
                </a:solidFill>
              </a:rPr>
              <a:t>offre complète de données comparatives clés</a:t>
            </a:r>
          </a:p>
          <a:p>
            <a:pPr lvl="1"/>
            <a:endParaRPr lang="fr-CA" b="1" dirty="0">
              <a:solidFill>
                <a:srgbClr val="00558C"/>
              </a:solidFill>
            </a:endParaRPr>
          </a:p>
          <a:p>
            <a:pPr lvl="1"/>
            <a:endParaRPr lang="fr-CA" b="1" dirty="0">
              <a:solidFill>
                <a:srgbClr val="00558C"/>
              </a:solidFill>
            </a:endParaRPr>
          </a:p>
          <a:p>
            <a:pPr lvl="1"/>
            <a:endParaRPr lang="fr-CA" b="1" dirty="0">
              <a:solidFill>
                <a:srgbClr val="00558C"/>
              </a:solidFill>
            </a:endParaRPr>
          </a:p>
          <a:p>
            <a:pPr lvl="1"/>
            <a:r>
              <a:rPr lang="fr-CA" b="1" dirty="0">
                <a:solidFill>
                  <a:srgbClr val="00558C"/>
                </a:solidFill>
              </a:rPr>
              <a:t>Mise en relation</a:t>
            </a:r>
            <a:r>
              <a:rPr lang="fr-CA" dirty="0"/>
              <a:t> avec </a:t>
            </a:r>
            <a:br>
              <a:rPr lang="fr-CA" dirty="0"/>
            </a:br>
            <a:r>
              <a:rPr lang="fr-CA" dirty="0"/>
              <a:t>les acteurs stratégiques</a:t>
            </a:r>
          </a:p>
          <a:p>
            <a:endParaRPr lang="fr-FR" dirty="0"/>
          </a:p>
        </p:txBody>
      </p:sp>
      <p:sp>
        <p:nvSpPr>
          <p:cNvPr id="4" name="Espace réservé du numéro de diapositive 3"/>
          <p:cNvSpPr>
            <a:spLocks noGrp="1"/>
          </p:cNvSpPr>
          <p:nvPr>
            <p:ph type="sldNum" sz="quarter" idx="12"/>
            <p:custDataLst>
              <p:tags r:id="rId4"/>
            </p:custDataLst>
          </p:nvPr>
        </p:nvSpPr>
        <p:spPr/>
        <p:txBody>
          <a:bodyPr/>
          <a:lstStyle/>
          <a:p>
            <a:fld id="{B7CCD2B4-99E9-D948-A3A8-62D945B078FA}" type="slidenum">
              <a:rPr lang="fr-FR" smtClean="0"/>
              <a:pPr/>
              <a:t>25</a:t>
            </a:fld>
            <a:endParaRPr lang="fr-FR"/>
          </a:p>
        </p:txBody>
      </p:sp>
      <p:pic>
        <p:nvPicPr>
          <p:cNvPr id="3" name="Image 2" descr="soutien.pdf"/>
          <p:cNvPicPr>
            <a:picLocks noChangeAspect="1"/>
          </p:cNvPicPr>
          <p:nvPr>
            <p:custDataLst>
              <p:tags r:id="rId5"/>
            </p:custDataLst>
          </p:nvPr>
        </p:nvPicPr>
        <p:blipFill>
          <a:blip r:embed="rId13">
            <a:extLst>
              <a:ext uri="{28A0092B-C50C-407E-A947-70E740481C1C}">
                <a14:useLocalDpi xmlns:a14="http://schemas.microsoft.com/office/drawing/2010/main" val="0"/>
              </a:ext>
            </a:extLst>
          </a:blip>
          <a:stretch>
            <a:fillRect/>
          </a:stretch>
        </p:blipFill>
        <p:spPr>
          <a:xfrm>
            <a:off x="1049344" y="1589074"/>
            <a:ext cx="914400" cy="606056"/>
          </a:xfrm>
          <a:prstGeom prst="rect">
            <a:avLst/>
          </a:prstGeom>
        </p:spPr>
      </p:pic>
      <p:pic>
        <p:nvPicPr>
          <p:cNvPr id="5" name="Image 4" descr="finance.pdf"/>
          <p:cNvPicPr>
            <a:picLocks noChangeAspect="1"/>
          </p:cNvPicPr>
          <p:nvPr>
            <p:custDataLst>
              <p:tags r:id="rId6"/>
            </p:custDataLst>
          </p:nvPr>
        </p:nvPicPr>
        <p:blipFill>
          <a:blip r:embed="rId14">
            <a:extLst>
              <a:ext uri="{28A0092B-C50C-407E-A947-70E740481C1C}">
                <a14:useLocalDpi xmlns:a14="http://schemas.microsoft.com/office/drawing/2010/main" val="0"/>
              </a:ext>
            </a:extLst>
          </a:blip>
          <a:stretch>
            <a:fillRect/>
          </a:stretch>
        </p:blipFill>
        <p:spPr>
          <a:xfrm>
            <a:off x="1049344" y="3211518"/>
            <a:ext cx="914400" cy="606056"/>
          </a:xfrm>
          <a:prstGeom prst="rect">
            <a:avLst/>
          </a:prstGeom>
        </p:spPr>
      </p:pic>
      <p:pic>
        <p:nvPicPr>
          <p:cNvPr id="6" name="Image 5" descr="internationale.pdf"/>
          <p:cNvPicPr>
            <a:picLocks noChangeAspect="1"/>
          </p:cNvPicPr>
          <p:nvPr>
            <p:custDataLst>
              <p:tags r:id="rId7"/>
            </p:custDataLst>
          </p:nvPr>
        </p:nvPicPr>
        <p:blipFill>
          <a:blip r:embed="rId15">
            <a:extLst>
              <a:ext uri="{28A0092B-C50C-407E-A947-70E740481C1C}">
                <a14:useLocalDpi xmlns:a14="http://schemas.microsoft.com/office/drawing/2010/main" val="0"/>
              </a:ext>
            </a:extLst>
          </a:blip>
          <a:stretch>
            <a:fillRect/>
          </a:stretch>
        </p:blipFill>
        <p:spPr>
          <a:xfrm>
            <a:off x="1049344" y="4633526"/>
            <a:ext cx="914400" cy="606056"/>
          </a:xfrm>
          <a:prstGeom prst="rect">
            <a:avLst/>
          </a:prstGeom>
        </p:spPr>
      </p:pic>
      <p:pic>
        <p:nvPicPr>
          <p:cNvPr id="7" name="Image 6" descr="relation.pdf"/>
          <p:cNvPicPr>
            <a:picLocks noChangeAspect="1"/>
          </p:cNvPicPr>
          <p:nvPr>
            <p:custDataLst>
              <p:tags r:id="rId8"/>
            </p:custDataLst>
          </p:nvPr>
        </p:nvPicPr>
        <p:blipFill>
          <a:blip r:embed="rId16">
            <a:extLst>
              <a:ext uri="{28A0092B-C50C-407E-A947-70E740481C1C}">
                <a14:useLocalDpi xmlns:a14="http://schemas.microsoft.com/office/drawing/2010/main" val="0"/>
              </a:ext>
            </a:extLst>
          </a:blip>
          <a:stretch>
            <a:fillRect/>
          </a:stretch>
        </p:blipFill>
        <p:spPr>
          <a:xfrm>
            <a:off x="4960938" y="4625588"/>
            <a:ext cx="914400" cy="606056"/>
          </a:xfrm>
          <a:prstGeom prst="rect">
            <a:avLst/>
          </a:prstGeom>
        </p:spPr>
      </p:pic>
      <p:pic>
        <p:nvPicPr>
          <p:cNvPr id="8" name="Image 7" descr="data.pdf"/>
          <p:cNvPicPr>
            <a:picLocks noChangeAspect="1"/>
          </p:cNvPicPr>
          <p:nvPr>
            <p:custDataLst>
              <p:tags r:id="rId9"/>
            </p:custDataLst>
          </p:nvPr>
        </p:nvPicPr>
        <p:blipFill>
          <a:blip r:embed="rId17">
            <a:extLst>
              <a:ext uri="{28A0092B-C50C-407E-A947-70E740481C1C}">
                <a14:useLocalDpi xmlns:a14="http://schemas.microsoft.com/office/drawing/2010/main" val="0"/>
              </a:ext>
            </a:extLst>
          </a:blip>
          <a:stretch>
            <a:fillRect/>
          </a:stretch>
        </p:blipFill>
        <p:spPr>
          <a:xfrm>
            <a:off x="4960938" y="2989063"/>
            <a:ext cx="914400" cy="606056"/>
          </a:xfrm>
          <a:prstGeom prst="rect">
            <a:avLst/>
          </a:prstGeom>
        </p:spPr>
      </p:pic>
      <p:pic>
        <p:nvPicPr>
          <p:cNvPr id="9" name="Image 8" descr="expertise 2.pdf"/>
          <p:cNvPicPr>
            <a:picLocks noChangeAspect="1"/>
          </p:cNvPicPr>
          <p:nvPr>
            <p:custDataLst>
              <p:tags r:id="rId10"/>
            </p:custDataLst>
          </p:nvPr>
        </p:nvPicPr>
        <p:blipFill>
          <a:blip r:embed="rId18">
            <a:extLst>
              <a:ext uri="{28A0092B-C50C-407E-A947-70E740481C1C}">
                <a14:useLocalDpi xmlns:a14="http://schemas.microsoft.com/office/drawing/2010/main" val="0"/>
              </a:ext>
            </a:extLst>
          </a:blip>
          <a:stretch>
            <a:fillRect/>
          </a:stretch>
        </p:blipFill>
        <p:spPr>
          <a:xfrm>
            <a:off x="4960938" y="1589074"/>
            <a:ext cx="914400" cy="606056"/>
          </a:xfrm>
          <a:prstGeom prst="rect">
            <a:avLst/>
          </a:prstGeom>
        </p:spPr>
      </p:pic>
    </p:spTree>
    <p:extLst>
      <p:ext uri="{BB962C8B-B14F-4D97-AF65-F5344CB8AC3E}">
        <p14:creationId xmlns:p14="http://schemas.microsoft.com/office/powerpoint/2010/main" val="443586145"/>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custDataLst>
              <p:tags r:id="rId1"/>
            </p:custDataLst>
          </p:nvPr>
        </p:nvSpPr>
        <p:spPr/>
        <p:txBody>
          <a:bodyPr/>
          <a:lstStyle/>
          <a:p>
            <a:r>
              <a:rPr lang="fr-FR"/>
              <a:t>contact</a:t>
            </a:r>
            <a:endParaRPr lang="fr-FR" dirty="0"/>
          </a:p>
        </p:txBody>
      </p:sp>
      <p:sp>
        <p:nvSpPr>
          <p:cNvPr id="7" name="Espace réservé du contenu 6"/>
          <p:cNvSpPr>
            <a:spLocks noGrp="1"/>
          </p:cNvSpPr>
          <p:nvPr>
            <p:ph sz="quarter" idx="11"/>
            <p:custDataLst>
              <p:tags r:id="rId2"/>
            </p:custDataLst>
          </p:nvPr>
        </p:nvSpPr>
        <p:spPr/>
        <p:txBody>
          <a:bodyPr/>
          <a:lstStyle/>
          <a:p>
            <a:r>
              <a:rPr lang="fr-CA" dirty="0"/>
              <a:t>Madame Ginette Audet, </a:t>
            </a:r>
            <a:r>
              <a:rPr lang="fr-CA" dirty="0" err="1"/>
              <a:t>Ec</a:t>
            </a:r>
            <a:r>
              <a:rPr lang="fr-CA" dirty="0"/>
              <a:t>. D.</a:t>
            </a:r>
          </a:p>
          <a:p>
            <a:pPr lvl="1"/>
            <a:r>
              <a:rPr lang="fr-CA" dirty="0"/>
              <a:t>DIRECTRICE, Développement des affaires</a:t>
            </a:r>
          </a:p>
          <a:p>
            <a:pPr lvl="4"/>
            <a:r>
              <a:rPr lang="fr-CA" dirty="0"/>
              <a:t>Investissement grand </a:t>
            </a:r>
            <a:r>
              <a:rPr lang="fr-CA" dirty="0" err="1"/>
              <a:t>montréal</a:t>
            </a:r>
            <a:endParaRPr lang="fr-CA" dirty="0"/>
          </a:p>
          <a:p>
            <a:pPr lvl="1"/>
            <a:r>
              <a:rPr lang="fr-CA" dirty="0"/>
              <a:t>Sciences de la vie</a:t>
            </a:r>
          </a:p>
          <a:p>
            <a:pPr lvl="3"/>
            <a:r>
              <a:rPr lang="fr-CA" dirty="0"/>
              <a:t>Téléphone bureau : 	514 987-9379</a:t>
            </a:r>
            <a:br>
              <a:rPr lang="fr-CA" dirty="0"/>
            </a:br>
            <a:r>
              <a:rPr lang="fr-CA" dirty="0"/>
              <a:t>Cellulaire : 	514 862-2978</a:t>
            </a:r>
          </a:p>
          <a:p>
            <a:pPr lvl="3"/>
            <a:r>
              <a:rPr lang="fr-CA" dirty="0" err="1"/>
              <a:t>Ginette.audet@montrealinternational.com</a:t>
            </a:r>
            <a:endParaRPr lang="fr-CA" dirty="0"/>
          </a:p>
          <a:p>
            <a:endParaRPr lang="fr-FR" dirty="0"/>
          </a:p>
          <a:p>
            <a:endParaRPr lang="fr-FR" dirty="0"/>
          </a:p>
        </p:txBody>
      </p:sp>
    </p:spTree>
    <p:extLst>
      <p:ext uri="{BB962C8B-B14F-4D97-AF65-F5344CB8AC3E}">
        <p14:creationId xmlns:p14="http://schemas.microsoft.com/office/powerpoint/2010/main" val="493748713"/>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FR" dirty="0"/>
              <a:t>Annexes</a:t>
            </a:r>
          </a:p>
        </p:txBody>
      </p:sp>
    </p:spTree>
    <p:extLst>
      <p:ext uri="{BB962C8B-B14F-4D97-AF65-F5344CB8AC3E}">
        <p14:creationId xmlns:p14="http://schemas.microsoft.com/office/powerpoint/2010/main" val="1498561370"/>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FR" dirty="0"/>
              <a:t>ANNEXE 1 : PRÉSENTATION de </a:t>
            </a:r>
            <a:r>
              <a:rPr lang="fr-FR" i="1" dirty="0" err="1"/>
              <a:t>montréal</a:t>
            </a:r>
            <a:r>
              <a:rPr lang="fr-FR" i="1" dirty="0"/>
              <a:t> in vivo</a:t>
            </a:r>
            <a:r>
              <a:rPr lang="fr-FR" dirty="0"/>
              <a:t> -  LA GRAPPE DES </a:t>
            </a:r>
            <a:r>
              <a:rPr lang="fr-FR" dirty="0" err="1"/>
              <a:t>svts</a:t>
            </a:r>
            <a:r>
              <a:rPr lang="fr-FR" dirty="0"/>
              <a:t> </a:t>
            </a:r>
          </a:p>
        </p:txBody>
      </p:sp>
      <p:sp>
        <p:nvSpPr>
          <p:cNvPr id="3" name="Espace réservé du contenu 2"/>
          <p:cNvSpPr>
            <a:spLocks noGrp="1"/>
          </p:cNvSpPr>
          <p:nvPr>
            <p:ph idx="1"/>
            <p:custDataLst>
              <p:tags r:id="rId2"/>
            </p:custDataLst>
          </p:nvPr>
        </p:nvSpPr>
        <p:spPr>
          <a:xfrm>
            <a:off x="1133474" y="1498600"/>
            <a:ext cx="7680326" cy="4525963"/>
          </a:xfrm>
        </p:spPr>
        <p:txBody>
          <a:bodyPr/>
          <a:lstStyle/>
          <a:p>
            <a:pPr>
              <a:spcAft>
                <a:spcPts val="1200"/>
              </a:spcAft>
            </a:pPr>
            <a:r>
              <a:rPr lang="fr-CA" sz="1200" b="0" dirty="0">
                <a:solidFill>
                  <a:srgbClr val="565C62"/>
                </a:solidFill>
              </a:rPr>
              <a:t>- Entreprises multinationales pharmaceutiques avec un siège social canadien dans la région de Montréal telles que </a:t>
            </a:r>
            <a:r>
              <a:rPr lang="fr-CA" sz="1200" b="0" dirty="0" err="1">
                <a:solidFill>
                  <a:srgbClr val="565C62"/>
                </a:solidFill>
              </a:rPr>
              <a:t>AbbVie</a:t>
            </a:r>
            <a:r>
              <a:rPr lang="fr-CA" sz="1200" b="0" dirty="0">
                <a:solidFill>
                  <a:srgbClr val="565C62"/>
                </a:solidFill>
              </a:rPr>
              <a:t>, </a:t>
            </a:r>
            <a:r>
              <a:rPr lang="fr-CA" sz="1200" b="0" dirty="0" err="1">
                <a:solidFill>
                  <a:srgbClr val="565C62"/>
                </a:solidFill>
              </a:rPr>
              <a:t>Bristol-Myers</a:t>
            </a:r>
            <a:r>
              <a:rPr lang="fr-CA" sz="1200" b="0" dirty="0">
                <a:solidFill>
                  <a:srgbClr val="565C62"/>
                </a:solidFill>
              </a:rPr>
              <a:t> Squibb Canada, GlaxoSmithKline, Laboratoires Abbott, </a:t>
            </a:r>
            <a:r>
              <a:rPr lang="fr-CA" sz="1200" b="0" dirty="0" err="1">
                <a:solidFill>
                  <a:srgbClr val="565C62"/>
                </a:solidFill>
              </a:rPr>
              <a:t>Merck</a:t>
            </a:r>
            <a:r>
              <a:rPr lang="fr-CA" sz="1200" b="0" dirty="0">
                <a:solidFill>
                  <a:srgbClr val="565C62"/>
                </a:solidFill>
              </a:rPr>
              <a:t> Canada, Novartis Pharma Canada, Pfizer Canada, Sanofi et </a:t>
            </a:r>
            <a:r>
              <a:rPr lang="fr-CA" sz="1200" b="0" dirty="0" err="1">
                <a:solidFill>
                  <a:srgbClr val="565C62"/>
                </a:solidFill>
              </a:rPr>
              <a:t>Servier</a:t>
            </a:r>
            <a:r>
              <a:rPr lang="fr-CA" sz="1200" b="0" dirty="0">
                <a:solidFill>
                  <a:srgbClr val="565C62"/>
                </a:solidFill>
              </a:rPr>
              <a:t> Canada.</a:t>
            </a:r>
          </a:p>
          <a:p>
            <a:pPr>
              <a:spcAft>
                <a:spcPts val="1200"/>
              </a:spcAft>
            </a:pPr>
            <a:r>
              <a:rPr lang="fr-CA" sz="1200" b="0" dirty="0">
                <a:solidFill>
                  <a:srgbClr val="565C62"/>
                </a:solidFill>
              </a:rPr>
              <a:t>- Entreprises des technologies de la santé, de calibre international telles que </a:t>
            </a:r>
            <a:r>
              <a:rPr lang="fr-CA" sz="1200" b="0" dirty="0" err="1">
                <a:solidFill>
                  <a:srgbClr val="565C62"/>
                </a:solidFill>
              </a:rPr>
              <a:t>Covidien</a:t>
            </a:r>
            <a:r>
              <a:rPr lang="fr-CA" sz="1200" b="0" dirty="0">
                <a:solidFill>
                  <a:srgbClr val="565C62"/>
                </a:solidFill>
              </a:rPr>
              <a:t>, </a:t>
            </a:r>
            <a:r>
              <a:rPr lang="fr-CA" sz="1200" b="0" dirty="0" err="1">
                <a:solidFill>
                  <a:srgbClr val="565C62"/>
                </a:solidFill>
              </a:rPr>
              <a:t>Elekta</a:t>
            </a:r>
            <a:r>
              <a:rPr lang="fr-CA" sz="1200" b="0" dirty="0">
                <a:solidFill>
                  <a:srgbClr val="565C62"/>
                </a:solidFill>
              </a:rPr>
              <a:t>, </a:t>
            </a:r>
            <a:r>
              <a:rPr lang="fr-CA" sz="1200" b="0" dirty="0" err="1">
                <a:solidFill>
                  <a:srgbClr val="565C62"/>
                </a:solidFill>
              </a:rPr>
              <a:t>Medtronic</a:t>
            </a:r>
            <a:r>
              <a:rPr lang="fr-CA" sz="1200" b="0" dirty="0">
                <a:solidFill>
                  <a:srgbClr val="565C62"/>
                </a:solidFill>
              </a:rPr>
              <a:t> du Canada, TELUS Solutions en santé, </a:t>
            </a:r>
            <a:r>
              <a:rPr lang="fr-CA" sz="1200" b="0" dirty="0" err="1">
                <a:solidFill>
                  <a:srgbClr val="565C62"/>
                </a:solidFill>
              </a:rPr>
              <a:t>Zimmer</a:t>
            </a:r>
            <a:r>
              <a:rPr lang="fr-CA" sz="1200" b="0" dirty="0">
                <a:solidFill>
                  <a:srgbClr val="565C62"/>
                </a:solidFill>
              </a:rPr>
              <a:t> CAS, etc. d’une majorité de petites et moyennes entreprises locales très créatives telles qu’ART Recherches et Technologies Avancées, Carré Technologies, </a:t>
            </a:r>
            <a:r>
              <a:rPr lang="fr-CA" sz="1200" b="0" dirty="0" err="1">
                <a:solidFill>
                  <a:srgbClr val="565C62"/>
                </a:solidFill>
              </a:rPr>
              <a:t>Emovi</a:t>
            </a:r>
            <a:r>
              <a:rPr lang="fr-CA" sz="1200" b="0" dirty="0">
                <a:solidFill>
                  <a:srgbClr val="565C62"/>
                </a:solidFill>
              </a:rPr>
              <a:t>, </a:t>
            </a:r>
            <a:r>
              <a:rPr lang="fr-CA" sz="1200" b="0" dirty="0" err="1">
                <a:solidFill>
                  <a:srgbClr val="565C62"/>
                </a:solidFill>
              </a:rPr>
              <a:t>Kinova</a:t>
            </a:r>
            <a:r>
              <a:rPr lang="fr-CA" sz="1200" b="0" dirty="0">
                <a:solidFill>
                  <a:srgbClr val="565C62"/>
                </a:solidFill>
              </a:rPr>
              <a:t>, etc.. </a:t>
            </a:r>
          </a:p>
          <a:p>
            <a:pPr>
              <a:spcAft>
                <a:spcPts val="1200"/>
              </a:spcAft>
            </a:pPr>
            <a:r>
              <a:rPr lang="fr-CA" sz="1200" b="0" dirty="0">
                <a:solidFill>
                  <a:srgbClr val="565C62"/>
                </a:solidFill>
              </a:rPr>
              <a:t>- Biotechnologie : plusieurs sociétés  avec un siège à Montréal comme : </a:t>
            </a:r>
            <a:r>
              <a:rPr lang="fr-CA" sz="1200" b="0" dirty="0" err="1">
                <a:solidFill>
                  <a:srgbClr val="565C62"/>
                </a:solidFill>
              </a:rPr>
              <a:t>Alethia</a:t>
            </a:r>
            <a:r>
              <a:rPr lang="fr-CA" sz="1200" b="0" dirty="0">
                <a:solidFill>
                  <a:srgbClr val="565C62"/>
                </a:solidFill>
              </a:rPr>
              <a:t> </a:t>
            </a:r>
            <a:r>
              <a:rPr lang="fr-CA" sz="1200" b="0" dirty="0" err="1">
                <a:solidFill>
                  <a:srgbClr val="565C62"/>
                </a:solidFill>
              </a:rPr>
              <a:t>Biothérapeutiques</a:t>
            </a:r>
            <a:r>
              <a:rPr lang="fr-CA" sz="1200" b="0" dirty="0">
                <a:solidFill>
                  <a:srgbClr val="565C62"/>
                </a:solidFill>
              </a:rPr>
              <a:t>, </a:t>
            </a:r>
            <a:r>
              <a:rPr lang="fr-CA" sz="1200" b="0" dirty="0" err="1">
                <a:solidFill>
                  <a:srgbClr val="565C62"/>
                </a:solidFill>
              </a:rPr>
              <a:t>Bio-K</a:t>
            </a:r>
            <a:r>
              <a:rPr lang="fr-CA" sz="1200" b="0" dirty="0">
                <a:solidFill>
                  <a:srgbClr val="565C62"/>
                </a:solidFill>
              </a:rPr>
              <a:t> Plus International, </a:t>
            </a:r>
            <a:r>
              <a:rPr lang="fr-CA" sz="1200" b="0" dirty="0" err="1">
                <a:solidFill>
                  <a:srgbClr val="565C62"/>
                </a:solidFill>
              </a:rPr>
              <a:t>Caprion</a:t>
            </a:r>
            <a:r>
              <a:rPr lang="fr-CA" sz="1200" b="0" dirty="0">
                <a:solidFill>
                  <a:srgbClr val="565C62"/>
                </a:solidFill>
              </a:rPr>
              <a:t>, </a:t>
            </a:r>
            <a:r>
              <a:rPr lang="fr-CA" sz="1200" b="0" dirty="0" err="1">
                <a:solidFill>
                  <a:srgbClr val="565C62"/>
                </a:solidFill>
              </a:rPr>
              <a:t>MethylGene</a:t>
            </a:r>
            <a:r>
              <a:rPr lang="fr-CA" sz="1200" b="0" dirty="0">
                <a:solidFill>
                  <a:srgbClr val="565C62"/>
                </a:solidFill>
              </a:rPr>
              <a:t>, </a:t>
            </a:r>
            <a:r>
              <a:rPr lang="fr-CA" sz="1200" b="0" dirty="0" err="1">
                <a:solidFill>
                  <a:srgbClr val="565C62"/>
                </a:solidFill>
              </a:rPr>
              <a:t>Theratechnologies</a:t>
            </a:r>
            <a:r>
              <a:rPr lang="fr-CA" sz="1200" b="0" dirty="0">
                <a:solidFill>
                  <a:srgbClr val="565C62"/>
                </a:solidFill>
              </a:rPr>
              <a:t>, Vertex Pharmaceutiques (Canada). </a:t>
            </a:r>
          </a:p>
          <a:p>
            <a:pPr>
              <a:buFontTx/>
              <a:buChar char="-"/>
            </a:pPr>
            <a:r>
              <a:rPr lang="fr-CA" sz="1200" b="0" dirty="0">
                <a:solidFill>
                  <a:srgbClr val="565C62"/>
                </a:solidFill>
              </a:rPr>
              <a:t> Fabrication/recherche contractuelle : une gamme complète de services, des études précliniques à la pharmacovigilance. Parmi elles: Algorithme Pharma </a:t>
            </a:r>
            <a:r>
              <a:rPr lang="fr-CA" sz="1200" b="0" dirty="0" err="1">
                <a:solidFill>
                  <a:srgbClr val="565C62"/>
                </a:solidFill>
              </a:rPr>
              <a:t>Cato</a:t>
            </a:r>
            <a:r>
              <a:rPr lang="fr-CA" sz="1200" b="0" dirty="0">
                <a:solidFill>
                  <a:srgbClr val="565C62"/>
                </a:solidFill>
              </a:rPr>
              <a:t> Recherche Canada COREALIS Pharma Inc. Laboratoires Charles River Services Précliniques Montréal Laboratoires ITR Canada Quintiles Canada Recherche Clinique ICON (Canada) </a:t>
            </a:r>
            <a:r>
              <a:rPr lang="fr-CA" sz="1200" b="0" dirty="0" err="1">
                <a:solidFill>
                  <a:srgbClr val="565C62"/>
                </a:solidFill>
              </a:rPr>
              <a:t>Uman</a:t>
            </a:r>
            <a:r>
              <a:rPr lang="fr-CA" sz="1200" b="0" dirty="0">
                <a:solidFill>
                  <a:srgbClr val="565C62"/>
                </a:solidFill>
              </a:rPr>
              <a:t> Pharma.</a:t>
            </a:r>
          </a:p>
          <a:p>
            <a:pPr>
              <a:buFontTx/>
              <a:buChar char="-"/>
            </a:pPr>
            <a:endParaRPr lang="fr-CA" sz="1200" b="0" dirty="0">
              <a:solidFill>
                <a:srgbClr val="565C62"/>
              </a:solidFill>
            </a:endParaRPr>
          </a:p>
          <a:p>
            <a:r>
              <a:rPr lang="fr-CA" sz="1200" b="0" dirty="0">
                <a:solidFill>
                  <a:srgbClr val="565C62"/>
                </a:solidFill>
              </a:rPr>
              <a:t>- Les infrastructures de transport et la localisation géographique du Grand Montréal, véritable pont entre l’Amérique du Nord et l’Europe, font de la métropole montréalaise un emplacement de choix pour les entreprises désirant exporter facilement leurs produits à l’étranger. En 2011, l’industrie des SVTS du Grand Montréal a exporté pour plus de 820 M$ de marchandises. </a:t>
            </a:r>
          </a:p>
          <a:p>
            <a:pPr lvl="3">
              <a:buNone/>
            </a:pPr>
            <a:endParaRPr lang="fr-CA" dirty="0"/>
          </a:p>
        </p:txBody>
      </p:sp>
      <p:sp>
        <p:nvSpPr>
          <p:cNvPr id="4" name="Espace réservé du numéro de diapositive 3"/>
          <p:cNvSpPr>
            <a:spLocks noGrp="1"/>
          </p:cNvSpPr>
          <p:nvPr>
            <p:ph type="sldNum" sz="quarter" idx="12"/>
            <p:custDataLst>
              <p:tags r:id="rId3"/>
            </p:custDataLst>
          </p:nvPr>
        </p:nvSpPr>
        <p:spPr/>
        <p:txBody>
          <a:bodyPr/>
          <a:lstStyle/>
          <a:p>
            <a:fld id="{B7CCD2B4-99E9-D948-A3A8-62D945B078FA}" type="slidenum">
              <a:rPr lang="fr-FR" smtClean="0"/>
              <a:pPr/>
              <a:t>28</a:t>
            </a:fld>
            <a:endParaRPr lang="fr-FR" dirty="0"/>
          </a:p>
        </p:txBody>
      </p:sp>
      <p:sp>
        <p:nvSpPr>
          <p:cNvPr id="5" name="TextBox 4"/>
          <p:cNvSpPr txBox="1"/>
          <p:nvPr>
            <p:custDataLst>
              <p:tags r:id="rId4"/>
            </p:custDataLst>
          </p:nvPr>
        </p:nvSpPr>
        <p:spPr>
          <a:xfrm>
            <a:off x="2167465" y="6345767"/>
            <a:ext cx="4783668" cy="200055"/>
          </a:xfrm>
          <a:prstGeom prst="rect">
            <a:avLst/>
          </a:prstGeom>
          <a:noFill/>
        </p:spPr>
        <p:txBody>
          <a:bodyPr wrap="square" rtlCol="0">
            <a:spAutoFit/>
          </a:bodyPr>
          <a:lstStyle/>
          <a:p>
            <a:r>
              <a:rPr lang="en-US" sz="700" dirty="0">
                <a:solidFill>
                  <a:srgbClr val="525A60"/>
                </a:solidFill>
              </a:rPr>
              <a:t>Source : Profil_svts2013-1.pdf de </a:t>
            </a:r>
            <a:r>
              <a:rPr lang="en-US" sz="700" i="1" dirty="0">
                <a:solidFill>
                  <a:srgbClr val="525A60"/>
                </a:solidFill>
                <a:hlinkClick r:id="rId7"/>
              </a:rPr>
              <a:t>www.montreal-invivo.com</a:t>
            </a:r>
            <a:r>
              <a:rPr lang="en-US" sz="700" i="1" dirty="0">
                <a:solidFill>
                  <a:srgbClr val="525A60"/>
                </a:solidFill>
              </a:rPr>
              <a:t> , </a:t>
            </a:r>
            <a:r>
              <a:rPr lang="en-US" sz="700" dirty="0">
                <a:solidFill>
                  <a:srgbClr val="525A60"/>
                </a:solidFill>
              </a:rPr>
              <a:t>en collaboration avec Montréal International </a:t>
            </a:r>
            <a:endParaRPr lang="fr-FR" sz="700" dirty="0">
              <a:solidFill>
                <a:srgbClr val="525A60"/>
              </a:solidFill>
            </a:endParaRPr>
          </a:p>
        </p:txBody>
      </p:sp>
    </p:spTree>
    <p:extLst>
      <p:ext uri="{BB962C8B-B14F-4D97-AF65-F5344CB8AC3E}">
        <p14:creationId xmlns:p14="http://schemas.microsoft.com/office/powerpoint/2010/main" val="1281885244"/>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fr-FR" dirty="0"/>
              <a:t>ANNEXE 2 : </a:t>
            </a:r>
            <a:r>
              <a:rPr lang="fr-FR"/>
              <a:t>Principales entreprises</a:t>
            </a:r>
            <a:endParaRPr lang="fr-CA" sz="900" dirty="0"/>
          </a:p>
        </p:txBody>
      </p:sp>
      <p:sp>
        <p:nvSpPr>
          <p:cNvPr id="3" name="Content Placeholder 2"/>
          <p:cNvSpPr>
            <a:spLocks noGrp="1"/>
          </p:cNvSpPr>
          <p:nvPr>
            <p:ph idx="1"/>
            <p:custDataLst>
              <p:tags r:id="rId2"/>
            </p:custDataLst>
          </p:nvPr>
        </p:nvSpPr>
        <p:spPr>
          <a:xfrm>
            <a:off x="1182114" y="1600201"/>
            <a:ext cx="7680326" cy="228600"/>
          </a:xfrm>
        </p:spPr>
        <p:txBody>
          <a:bodyPr/>
          <a:lstStyle/>
          <a:p>
            <a:r>
              <a:rPr lang="fr-FR" sz="1100" i="1" u="sng" dirty="0"/>
              <a:t>DISPOSITIFS MÉDICAUX &amp; TECHNOLOGIES MÉDICALES</a:t>
            </a:r>
          </a:p>
          <a:p>
            <a:endParaRPr lang="fr-FR" sz="1050" i="1" u="sng" dirty="0"/>
          </a:p>
          <a:p>
            <a:pPr lvl="0">
              <a:spcBef>
                <a:spcPts val="1200"/>
              </a:spcBef>
            </a:pPr>
            <a:endParaRPr lang="fr-CA" sz="1050" dirty="0">
              <a:solidFill>
                <a:srgbClr val="565C62"/>
              </a:solidFill>
            </a:endParaRPr>
          </a:p>
          <a:p>
            <a:pPr lvl="0">
              <a:spcBef>
                <a:spcPts val="1200"/>
              </a:spcBef>
            </a:pPr>
            <a:endParaRPr lang="fr-CA" sz="1050" dirty="0">
              <a:solidFill>
                <a:srgbClr val="565C62"/>
              </a:solidFill>
            </a:endParaRPr>
          </a:p>
          <a:p>
            <a:endParaRPr lang="fr-CA" dirty="0">
              <a:solidFill>
                <a:srgbClr val="00193F"/>
              </a:solidFill>
            </a:endParaRPr>
          </a:p>
          <a:p>
            <a:endParaRPr lang="fr-CA" dirty="0"/>
          </a:p>
        </p:txBody>
      </p:sp>
      <p:sp>
        <p:nvSpPr>
          <p:cNvPr id="4" name="Slide Number Placeholder 3"/>
          <p:cNvSpPr>
            <a:spLocks noGrp="1"/>
          </p:cNvSpPr>
          <p:nvPr>
            <p:ph type="sldNum" sz="quarter" idx="12"/>
            <p:custDataLst>
              <p:tags r:id="rId3"/>
            </p:custDataLst>
          </p:nvPr>
        </p:nvSpPr>
        <p:spPr/>
        <p:txBody>
          <a:bodyPr/>
          <a:lstStyle/>
          <a:p>
            <a:fld id="{B7CCD2B4-99E9-D948-A3A8-62D945B078FA}" type="slidenum">
              <a:rPr lang="fr-FR" smtClean="0"/>
              <a:pPr/>
              <a:t>29</a:t>
            </a:fld>
            <a:endParaRPr lang="fr-FR" dirty="0"/>
          </a:p>
        </p:txBody>
      </p:sp>
      <p:graphicFrame>
        <p:nvGraphicFramePr>
          <p:cNvPr id="5" name="Tableau 4"/>
          <p:cNvGraphicFramePr>
            <a:graphicFrameLocks noGrp="1"/>
          </p:cNvGraphicFramePr>
          <p:nvPr/>
        </p:nvGraphicFramePr>
        <p:xfrm>
          <a:off x="1173793" y="1961224"/>
          <a:ext cx="7640007" cy="4201160"/>
        </p:xfrm>
        <a:graphic>
          <a:graphicData uri="http://schemas.openxmlformats.org/drawingml/2006/table">
            <a:tbl>
              <a:tblPr firstRow="1" bandRow="1">
                <a:tableStyleId>{5C22544A-7EE6-4342-B048-85BDC9FD1C3A}</a:tableStyleId>
              </a:tblPr>
              <a:tblGrid>
                <a:gridCol w="2546669">
                  <a:extLst>
                    <a:ext uri="{9D8B030D-6E8A-4147-A177-3AD203B41FA5}">
                      <a16:colId xmlns:a16="http://schemas.microsoft.com/office/drawing/2014/main" val="20000"/>
                    </a:ext>
                  </a:extLst>
                </a:gridCol>
                <a:gridCol w="893158">
                  <a:extLst>
                    <a:ext uri="{9D8B030D-6E8A-4147-A177-3AD203B41FA5}">
                      <a16:colId xmlns:a16="http://schemas.microsoft.com/office/drawing/2014/main" val="20001"/>
                    </a:ext>
                  </a:extLst>
                </a:gridCol>
                <a:gridCol w="4200180">
                  <a:extLst>
                    <a:ext uri="{9D8B030D-6E8A-4147-A177-3AD203B41FA5}">
                      <a16:colId xmlns:a16="http://schemas.microsoft.com/office/drawing/2014/main" val="20002"/>
                    </a:ext>
                  </a:extLst>
                </a:gridCol>
              </a:tblGrid>
              <a:tr h="370840">
                <a:tc>
                  <a:txBody>
                    <a:bodyPr/>
                    <a:lstStyle/>
                    <a:p>
                      <a:pPr algn="ctr"/>
                      <a:r>
                        <a:rPr lang="fr-CA" sz="1200" dirty="0">
                          <a:solidFill>
                            <a:srgbClr val="FFD200"/>
                          </a:solidFill>
                        </a:rPr>
                        <a:t>Entreprise</a:t>
                      </a:r>
                    </a:p>
                  </a:txBody>
                  <a:tcPr anchor="ctr"/>
                </a:tc>
                <a:tc>
                  <a:txBody>
                    <a:bodyPr/>
                    <a:lstStyle/>
                    <a:p>
                      <a:pPr algn="ctr"/>
                      <a:r>
                        <a:rPr lang="fr-CA" sz="1200" dirty="0">
                          <a:solidFill>
                            <a:srgbClr val="FFD200"/>
                          </a:solidFill>
                        </a:rPr>
                        <a:t>Site web</a:t>
                      </a:r>
                    </a:p>
                  </a:txBody>
                  <a:tcPr anchor="ctr"/>
                </a:tc>
                <a:tc>
                  <a:txBody>
                    <a:bodyPr/>
                    <a:lstStyle/>
                    <a:p>
                      <a:pPr algn="ctr"/>
                      <a:r>
                        <a:rPr lang="fr-CA" sz="1200" dirty="0">
                          <a:solidFill>
                            <a:srgbClr val="FFD200"/>
                          </a:solidFill>
                        </a:rPr>
                        <a:t>Domaine, champ</a:t>
                      </a:r>
                      <a:r>
                        <a:rPr lang="fr-CA" sz="1200" baseline="0" dirty="0">
                          <a:solidFill>
                            <a:srgbClr val="FFD200"/>
                          </a:solidFill>
                        </a:rPr>
                        <a:t> d’activité</a:t>
                      </a:r>
                      <a:endParaRPr lang="fr-CA" sz="1200" dirty="0">
                        <a:solidFill>
                          <a:srgbClr val="FFD200"/>
                        </a:solidFill>
                      </a:endParaRPr>
                    </a:p>
                  </a:txBody>
                  <a:tcPr anchor="ctr"/>
                </a:tc>
                <a:extLst>
                  <a:ext uri="{0D108BD9-81ED-4DB2-BD59-A6C34878D82A}">
                    <a16:rowId xmlns:a16="http://schemas.microsoft.com/office/drawing/2014/main" val="10000"/>
                  </a:ext>
                </a:extLst>
              </a:tr>
              <a:tr h="370840">
                <a:tc>
                  <a:txBody>
                    <a:bodyPr/>
                    <a:lstStyle/>
                    <a:p>
                      <a:r>
                        <a:rPr lang="fr-CA" sz="1050" b="1" dirty="0">
                          <a:solidFill>
                            <a:srgbClr val="565C62"/>
                          </a:solidFill>
                        </a:rPr>
                        <a:t>AMD </a:t>
                      </a:r>
                      <a:r>
                        <a:rPr lang="fr-CA" sz="1050" b="1" dirty="0" err="1">
                          <a:solidFill>
                            <a:srgbClr val="565C62"/>
                          </a:solidFill>
                        </a:rPr>
                        <a:t>Ritmed</a:t>
                      </a:r>
                      <a:endParaRPr lang="fr-CA" sz="1050" b="1" dirty="0"/>
                    </a:p>
                  </a:txBody>
                  <a:tcPr anchor="ctr"/>
                </a:tc>
                <a:tc>
                  <a:txBody>
                    <a:bodyPr/>
                    <a:lstStyle/>
                    <a:p>
                      <a:pPr algn="ctr"/>
                      <a:r>
                        <a:rPr lang="fr-CA" sz="1200" dirty="0">
                          <a:sym typeface="Wingdings"/>
                          <a:hlinkClick r:id="rId6"/>
                        </a:rPr>
                        <a:t> </a:t>
                      </a:r>
                      <a:endParaRPr lang="fr-CA" sz="1200" dirty="0"/>
                    </a:p>
                  </a:txBody>
                  <a:tcPr anchor="ctr"/>
                </a:tc>
                <a:tc>
                  <a:txBody>
                    <a:bodyPr/>
                    <a:lstStyle/>
                    <a:p>
                      <a:r>
                        <a:rPr lang="fr-CA" sz="1050" dirty="0">
                          <a:solidFill>
                            <a:srgbClr val="565C62"/>
                          </a:solidFill>
                        </a:rPr>
                        <a:t>Pansements et fournitures </a:t>
                      </a:r>
                      <a:r>
                        <a:rPr lang="fr-CA" sz="1050" dirty="0" err="1">
                          <a:solidFill>
                            <a:srgbClr val="565C62"/>
                          </a:solidFill>
                        </a:rPr>
                        <a:t>chirugicales</a:t>
                      </a:r>
                      <a:endParaRPr lang="fr-CA" sz="1050" dirty="0">
                        <a:solidFill>
                          <a:srgbClr val="565C62"/>
                        </a:solidFill>
                      </a:endParaRPr>
                    </a:p>
                  </a:txBody>
                  <a:tcPr anchor="ctr"/>
                </a:tc>
                <a:extLst>
                  <a:ext uri="{0D108BD9-81ED-4DB2-BD59-A6C34878D82A}">
                    <a16:rowId xmlns:a16="http://schemas.microsoft.com/office/drawing/2014/main" val="10001"/>
                  </a:ext>
                </a:extLst>
              </a:tr>
              <a:tr h="370840">
                <a:tc>
                  <a:txBody>
                    <a:bodyPr/>
                    <a:lstStyle/>
                    <a:p>
                      <a:r>
                        <a:rPr lang="fr-CA" sz="1050" b="1" dirty="0" err="1">
                          <a:solidFill>
                            <a:srgbClr val="565C62"/>
                          </a:solidFill>
                        </a:rPr>
                        <a:t>Analogic</a:t>
                      </a:r>
                      <a:r>
                        <a:rPr lang="fr-CA" sz="1050" b="1" dirty="0">
                          <a:solidFill>
                            <a:srgbClr val="565C62"/>
                          </a:solidFill>
                        </a:rPr>
                        <a:t> Canada</a:t>
                      </a:r>
                    </a:p>
                  </a:txBody>
                  <a:tcPr anchor="ctr"/>
                </a:tc>
                <a:tc>
                  <a:txBody>
                    <a:bodyPr/>
                    <a:lstStyle/>
                    <a:p>
                      <a:pPr algn="ctr"/>
                      <a:r>
                        <a:rPr lang="fr-CA" sz="1200" dirty="0">
                          <a:sym typeface="Wingdings"/>
                          <a:hlinkClick r:id="rId7"/>
                        </a:rPr>
                        <a:t> </a:t>
                      </a:r>
                      <a:endParaRPr lang="fr-CA" sz="1200" dirty="0"/>
                    </a:p>
                  </a:txBody>
                  <a:tcPr anchor="ctr"/>
                </a:tc>
                <a:tc>
                  <a:txBody>
                    <a:bodyPr/>
                    <a:lstStyle/>
                    <a:p>
                      <a:r>
                        <a:rPr lang="fr-CA" sz="1050" dirty="0">
                          <a:solidFill>
                            <a:srgbClr val="565C62"/>
                          </a:solidFill>
                        </a:rPr>
                        <a:t>Capteurs</a:t>
                      </a:r>
                      <a:r>
                        <a:rPr lang="fr-CA" sz="1050" baseline="0" dirty="0">
                          <a:solidFill>
                            <a:srgbClr val="565C62"/>
                          </a:solidFill>
                        </a:rPr>
                        <a:t> numériques et système d’imagerie pour appareils à mammographie</a:t>
                      </a:r>
                      <a:endParaRPr lang="fr-CA" sz="1050" dirty="0">
                        <a:solidFill>
                          <a:srgbClr val="565C62"/>
                        </a:solidFill>
                      </a:endParaRPr>
                    </a:p>
                  </a:txBody>
                  <a:tcPr anchor="ctr"/>
                </a:tc>
                <a:extLst>
                  <a:ext uri="{0D108BD9-81ED-4DB2-BD59-A6C34878D82A}">
                    <a16:rowId xmlns:a16="http://schemas.microsoft.com/office/drawing/2014/main" val="10002"/>
                  </a:ext>
                </a:extLst>
              </a:tr>
              <a:tr h="370840">
                <a:tc>
                  <a:txBody>
                    <a:bodyPr/>
                    <a:lstStyle/>
                    <a:p>
                      <a:r>
                        <a:rPr lang="fr-CA" sz="1050" b="1" dirty="0" err="1">
                          <a:solidFill>
                            <a:srgbClr val="565C62"/>
                          </a:solidFill>
                        </a:rPr>
                        <a:t>atms</a:t>
                      </a:r>
                      <a:endParaRPr lang="fr-CA" sz="1050" b="1" dirty="0">
                        <a:solidFill>
                          <a:srgbClr val="565C62"/>
                        </a:solidFill>
                      </a:endParaRPr>
                    </a:p>
                  </a:txBody>
                  <a:tcPr anchor="ctr"/>
                </a:tc>
                <a:tc>
                  <a:txBody>
                    <a:bodyPr/>
                    <a:lstStyle/>
                    <a:p>
                      <a:pPr algn="ctr"/>
                      <a:r>
                        <a:rPr lang="fr-CA" sz="1200" dirty="0">
                          <a:sym typeface="Wingdings"/>
                          <a:hlinkClick r:id="rId8"/>
                        </a:rPr>
                        <a:t> </a:t>
                      </a:r>
                      <a:endParaRPr lang="fr-CA" sz="1200" dirty="0"/>
                    </a:p>
                  </a:txBody>
                  <a:tcPr anchor="ctr"/>
                </a:tc>
                <a:tc>
                  <a:txBody>
                    <a:bodyPr/>
                    <a:lstStyle/>
                    <a:p>
                      <a:r>
                        <a:rPr lang="fr-CA" sz="1050" dirty="0">
                          <a:solidFill>
                            <a:srgbClr val="565C62"/>
                          </a:solidFill>
                        </a:rPr>
                        <a:t>Logiciels de traçabilité pour les dispositifs médicaux et la gestion de la stérilisation </a:t>
                      </a:r>
                    </a:p>
                  </a:txBody>
                  <a:tcPr anchor="ctr"/>
                </a:tc>
                <a:extLst>
                  <a:ext uri="{0D108BD9-81ED-4DB2-BD59-A6C34878D82A}">
                    <a16:rowId xmlns:a16="http://schemas.microsoft.com/office/drawing/2014/main" val="10003"/>
                  </a:ext>
                </a:extLst>
              </a:tr>
              <a:tr h="370840">
                <a:tc>
                  <a:txBody>
                    <a:bodyPr/>
                    <a:lstStyle/>
                    <a:p>
                      <a:r>
                        <a:rPr lang="fr-CA" sz="1050" b="1" dirty="0">
                          <a:solidFill>
                            <a:srgbClr val="565C62"/>
                          </a:solidFill>
                        </a:rPr>
                        <a:t>Bavaria</a:t>
                      </a:r>
                      <a:r>
                        <a:rPr lang="fr-CA" sz="1050" b="1" baseline="0" dirty="0">
                          <a:solidFill>
                            <a:srgbClr val="565C62"/>
                          </a:solidFill>
                        </a:rPr>
                        <a:t> </a:t>
                      </a:r>
                      <a:r>
                        <a:rPr lang="fr-CA" sz="1050" b="1" baseline="0" dirty="0" err="1">
                          <a:solidFill>
                            <a:srgbClr val="565C62"/>
                          </a:solidFill>
                        </a:rPr>
                        <a:t>Medical</a:t>
                      </a:r>
                      <a:r>
                        <a:rPr lang="fr-CA" sz="1050" b="1" baseline="0" dirty="0">
                          <a:solidFill>
                            <a:srgbClr val="565C62"/>
                          </a:solidFill>
                        </a:rPr>
                        <a:t> </a:t>
                      </a:r>
                      <a:r>
                        <a:rPr lang="fr-CA" sz="1050" b="1" baseline="0" dirty="0" err="1">
                          <a:solidFill>
                            <a:srgbClr val="565C62"/>
                          </a:solidFill>
                        </a:rPr>
                        <a:t>Technology</a:t>
                      </a:r>
                      <a:r>
                        <a:rPr lang="fr-CA" sz="1050" b="1" baseline="0" dirty="0">
                          <a:solidFill>
                            <a:srgbClr val="565C62"/>
                          </a:solidFill>
                        </a:rPr>
                        <a:t> Canada</a:t>
                      </a:r>
                      <a:endParaRPr lang="fr-CA" sz="1050" b="1" dirty="0"/>
                    </a:p>
                  </a:txBody>
                  <a:tcPr anchor="ctr"/>
                </a:tc>
                <a:tc>
                  <a:txBody>
                    <a:bodyPr/>
                    <a:lstStyle/>
                    <a:p>
                      <a:pPr algn="ctr"/>
                      <a:r>
                        <a:rPr lang="fr-CA" sz="1200" dirty="0">
                          <a:sym typeface="Wingdings"/>
                          <a:hlinkClick r:id="rId9"/>
                        </a:rPr>
                        <a:t> </a:t>
                      </a:r>
                      <a:endParaRPr lang="fr-CA" sz="1200" dirty="0"/>
                    </a:p>
                  </a:txBody>
                  <a:tcPr anchor="ctr"/>
                </a:tc>
                <a:tc>
                  <a:txBody>
                    <a:bodyPr/>
                    <a:lstStyle/>
                    <a:p>
                      <a:r>
                        <a:rPr lang="fr-CA" sz="1050" dirty="0">
                          <a:solidFill>
                            <a:srgbClr val="565C62"/>
                          </a:solidFill>
                        </a:rPr>
                        <a:t>Cathéters</a:t>
                      </a:r>
                    </a:p>
                  </a:txBody>
                  <a:tcPr anchor="ctr"/>
                </a:tc>
                <a:extLst>
                  <a:ext uri="{0D108BD9-81ED-4DB2-BD59-A6C34878D82A}">
                    <a16:rowId xmlns:a16="http://schemas.microsoft.com/office/drawing/2014/main" val="10004"/>
                  </a:ext>
                </a:extLst>
              </a:tr>
              <a:tr h="370840">
                <a:tc>
                  <a:txBody>
                    <a:bodyPr/>
                    <a:lstStyle/>
                    <a:p>
                      <a:r>
                        <a:rPr lang="fr-CA" sz="1050" b="1" dirty="0" err="1">
                          <a:solidFill>
                            <a:srgbClr val="565C62"/>
                          </a:solidFill>
                        </a:rPr>
                        <a:t>Baylis</a:t>
                      </a:r>
                      <a:r>
                        <a:rPr lang="fr-CA" sz="1050" b="1" dirty="0">
                          <a:solidFill>
                            <a:srgbClr val="565C62"/>
                          </a:solidFill>
                        </a:rPr>
                        <a:t> </a:t>
                      </a:r>
                      <a:r>
                        <a:rPr lang="fr-CA" sz="1050" b="1" dirty="0" err="1">
                          <a:solidFill>
                            <a:srgbClr val="565C62"/>
                          </a:solidFill>
                        </a:rPr>
                        <a:t>Medical</a:t>
                      </a:r>
                      <a:r>
                        <a:rPr lang="fr-CA" sz="1050" b="1" dirty="0">
                          <a:solidFill>
                            <a:srgbClr val="565C62"/>
                          </a:solidFill>
                        </a:rPr>
                        <a:t> </a:t>
                      </a:r>
                      <a:r>
                        <a:rPr lang="fr-CA" sz="1050" b="1" dirty="0" err="1">
                          <a:solidFill>
                            <a:srgbClr val="565C62"/>
                          </a:solidFill>
                        </a:rPr>
                        <a:t>Company</a:t>
                      </a:r>
                      <a:endParaRPr lang="fr-CA" sz="1050" b="1" dirty="0"/>
                    </a:p>
                  </a:txBody>
                  <a:tcPr anchor="ctr"/>
                </a:tc>
                <a:tc>
                  <a:txBody>
                    <a:bodyPr/>
                    <a:lstStyle/>
                    <a:p>
                      <a:pPr algn="ctr"/>
                      <a:r>
                        <a:rPr lang="fr-CA" sz="1200" dirty="0">
                          <a:sym typeface="Wingdings"/>
                          <a:hlinkClick r:id="rId10"/>
                        </a:rPr>
                        <a:t> </a:t>
                      </a:r>
                      <a:endParaRPr lang="fr-CA" sz="1200" dirty="0"/>
                    </a:p>
                  </a:txBody>
                  <a:tcPr anchor="ctr"/>
                </a:tc>
                <a:tc>
                  <a:txBody>
                    <a:bodyPr/>
                    <a:lstStyle/>
                    <a:p>
                      <a:r>
                        <a:rPr lang="fr-CA" sz="1050" b="0" dirty="0">
                          <a:solidFill>
                            <a:srgbClr val="565C62"/>
                          </a:solidFill>
                        </a:rPr>
                        <a:t>Dispositifs</a:t>
                      </a:r>
                      <a:r>
                        <a:rPr lang="fr-CA" sz="1050" b="0" baseline="0" dirty="0">
                          <a:solidFill>
                            <a:srgbClr val="565C62"/>
                          </a:solidFill>
                        </a:rPr>
                        <a:t> pour la</a:t>
                      </a:r>
                      <a:r>
                        <a:rPr lang="fr-CA" sz="1050" b="0" dirty="0">
                          <a:solidFill>
                            <a:srgbClr val="565C62"/>
                          </a:solidFill>
                        </a:rPr>
                        <a:t> cardiologie interventionnelle, l'électrophysiologie et la radiologie interventionnelle</a:t>
                      </a:r>
                      <a:endParaRPr lang="fr-CA" sz="1050" dirty="0">
                        <a:solidFill>
                          <a:srgbClr val="565C62"/>
                        </a:solidFill>
                      </a:endParaRPr>
                    </a:p>
                  </a:txBody>
                  <a:tcPr anchor="ctr"/>
                </a:tc>
                <a:extLst>
                  <a:ext uri="{0D108BD9-81ED-4DB2-BD59-A6C34878D82A}">
                    <a16:rowId xmlns:a16="http://schemas.microsoft.com/office/drawing/2014/main" val="10005"/>
                  </a:ext>
                </a:extLst>
              </a:tr>
              <a:tr h="370840">
                <a:tc>
                  <a:txBody>
                    <a:bodyPr/>
                    <a:lstStyle/>
                    <a:p>
                      <a:r>
                        <a:rPr lang="fr-CA" sz="1050" b="1" dirty="0" err="1">
                          <a:solidFill>
                            <a:srgbClr val="565C62"/>
                          </a:solidFill>
                        </a:rPr>
                        <a:t>bioMérieux</a:t>
                      </a:r>
                      <a:r>
                        <a:rPr lang="fr-CA" sz="1050" b="1" baseline="0" dirty="0">
                          <a:solidFill>
                            <a:srgbClr val="565C62"/>
                          </a:solidFill>
                        </a:rPr>
                        <a:t> Canada</a:t>
                      </a:r>
                      <a:endParaRPr lang="fr-CA" sz="1050" b="1" dirty="0"/>
                    </a:p>
                  </a:txBody>
                  <a:tcPr anchor="ctr"/>
                </a:tc>
                <a:tc>
                  <a:txBody>
                    <a:bodyPr/>
                    <a:lstStyle/>
                    <a:p>
                      <a:pPr algn="ctr"/>
                      <a:r>
                        <a:rPr lang="fr-CA" sz="1200" dirty="0">
                          <a:sym typeface="Wingdings"/>
                          <a:hlinkClick r:id="rId11"/>
                        </a:rPr>
                        <a:t> </a:t>
                      </a:r>
                      <a:endParaRPr lang="fr-CA" sz="1200" dirty="0"/>
                    </a:p>
                  </a:txBody>
                  <a:tcPr anchor="ctr"/>
                </a:tc>
                <a:tc>
                  <a:txBody>
                    <a:bodyPr/>
                    <a:lstStyle/>
                    <a:p>
                      <a:r>
                        <a:rPr lang="fr-CA" sz="1050" dirty="0">
                          <a:solidFill>
                            <a:srgbClr val="565C62"/>
                          </a:solidFill>
                        </a:rPr>
                        <a:t>Solutions</a:t>
                      </a:r>
                      <a:r>
                        <a:rPr lang="fr-CA" sz="1050" baseline="0" dirty="0">
                          <a:solidFill>
                            <a:srgbClr val="565C62"/>
                          </a:solidFill>
                        </a:rPr>
                        <a:t> de diagnostic (réactifs, instruments et logiciels)</a:t>
                      </a:r>
                      <a:endParaRPr lang="fr-CA" sz="1050" dirty="0">
                        <a:solidFill>
                          <a:srgbClr val="565C62"/>
                        </a:solidFill>
                      </a:endParaRPr>
                    </a:p>
                  </a:txBody>
                  <a:tcPr anchor="ctr"/>
                </a:tc>
                <a:extLst>
                  <a:ext uri="{0D108BD9-81ED-4DB2-BD59-A6C34878D82A}">
                    <a16:rowId xmlns:a16="http://schemas.microsoft.com/office/drawing/2014/main" val="10006"/>
                  </a:ext>
                </a:extLst>
              </a:tr>
              <a:tr h="370840">
                <a:tc>
                  <a:txBody>
                    <a:bodyPr/>
                    <a:lstStyle/>
                    <a:p>
                      <a:r>
                        <a:rPr lang="fr-CA" sz="1050" b="1" dirty="0" err="1">
                          <a:solidFill>
                            <a:srgbClr val="565C62"/>
                          </a:solidFill>
                        </a:rPr>
                        <a:t>Biomod</a:t>
                      </a:r>
                      <a:endParaRPr lang="fr-CA" sz="1050" b="1" dirty="0"/>
                    </a:p>
                  </a:txBody>
                  <a:tcPr anchor="ctr"/>
                </a:tc>
                <a:tc>
                  <a:txBody>
                    <a:bodyPr/>
                    <a:lstStyle/>
                    <a:p>
                      <a:pPr algn="ctr"/>
                      <a:r>
                        <a:rPr lang="fr-CA" sz="1200" dirty="0">
                          <a:sym typeface="Wingdings"/>
                          <a:hlinkClick r:id="rId12"/>
                        </a:rPr>
                        <a:t> </a:t>
                      </a:r>
                      <a:endParaRPr lang="fr-CA" sz="1200" dirty="0"/>
                    </a:p>
                  </a:txBody>
                  <a:tcPr anchor="ctr"/>
                </a:tc>
                <a:tc>
                  <a:txBody>
                    <a:bodyPr/>
                    <a:lstStyle/>
                    <a:p>
                      <a:r>
                        <a:rPr lang="fr-CA" sz="1050" dirty="0">
                          <a:solidFill>
                            <a:srgbClr val="565C62"/>
                          </a:solidFill>
                        </a:rPr>
                        <a:t>Système</a:t>
                      </a:r>
                      <a:r>
                        <a:rPr lang="fr-CA" sz="1050" baseline="0" dirty="0">
                          <a:solidFill>
                            <a:srgbClr val="565C62"/>
                          </a:solidFill>
                        </a:rPr>
                        <a:t> de libération contrôlée par la peau</a:t>
                      </a:r>
                      <a:endParaRPr lang="fr-CA" sz="1050" dirty="0">
                        <a:solidFill>
                          <a:srgbClr val="565C62"/>
                        </a:solidFill>
                      </a:endParaRPr>
                    </a:p>
                  </a:txBody>
                  <a:tcPr anchor="ctr"/>
                </a:tc>
                <a:extLst>
                  <a:ext uri="{0D108BD9-81ED-4DB2-BD59-A6C34878D82A}">
                    <a16:rowId xmlns:a16="http://schemas.microsoft.com/office/drawing/2014/main" val="10007"/>
                  </a:ext>
                </a:extLst>
              </a:tr>
              <a:tr h="370840">
                <a:tc>
                  <a:txBody>
                    <a:bodyPr/>
                    <a:lstStyle/>
                    <a:p>
                      <a:r>
                        <a:rPr lang="fr-CA" sz="1050" b="1" dirty="0" err="1">
                          <a:solidFill>
                            <a:srgbClr val="565C62"/>
                          </a:solidFill>
                        </a:rPr>
                        <a:t>Biomomentum</a:t>
                      </a:r>
                      <a:endParaRPr lang="fr-CA" sz="1050" b="1" dirty="0"/>
                    </a:p>
                  </a:txBody>
                  <a:tcPr anchor="ctr"/>
                </a:tc>
                <a:tc>
                  <a:txBody>
                    <a:bodyPr/>
                    <a:lstStyle/>
                    <a:p>
                      <a:pPr algn="ctr"/>
                      <a:r>
                        <a:rPr lang="fr-CA" sz="1200" dirty="0">
                          <a:sym typeface="Wingdings"/>
                          <a:hlinkClick r:id="rId13"/>
                        </a:rPr>
                        <a:t> </a:t>
                      </a:r>
                      <a:endParaRPr lang="fr-CA" sz="1200" dirty="0"/>
                    </a:p>
                  </a:txBody>
                  <a:tcPr anchor="ctr"/>
                </a:tc>
                <a:tc>
                  <a:txBody>
                    <a:bodyPr/>
                    <a:lstStyle/>
                    <a:p>
                      <a:r>
                        <a:rPr lang="fr-CA" sz="1050" dirty="0">
                          <a:solidFill>
                            <a:srgbClr val="565C62"/>
                          </a:solidFill>
                        </a:rPr>
                        <a:t>Solutions</a:t>
                      </a:r>
                      <a:r>
                        <a:rPr lang="fr-CA" sz="1050" baseline="0" dirty="0">
                          <a:solidFill>
                            <a:srgbClr val="565C62"/>
                          </a:solidFill>
                        </a:rPr>
                        <a:t> de test pour biomatériaux et cartilage</a:t>
                      </a:r>
                      <a:endParaRPr lang="fr-CA" sz="1050" dirty="0">
                        <a:solidFill>
                          <a:srgbClr val="565C62"/>
                        </a:solidFill>
                      </a:endParaRPr>
                    </a:p>
                  </a:txBody>
                  <a:tcPr anchor="ctr"/>
                </a:tc>
                <a:extLst>
                  <a:ext uri="{0D108BD9-81ED-4DB2-BD59-A6C34878D82A}">
                    <a16:rowId xmlns:a16="http://schemas.microsoft.com/office/drawing/2014/main" val="10008"/>
                  </a:ext>
                </a:extLst>
              </a:tr>
              <a:tr h="370840">
                <a:tc>
                  <a:txBody>
                    <a:bodyPr/>
                    <a:lstStyle/>
                    <a:p>
                      <a:r>
                        <a:rPr lang="fr-CA" sz="1050" b="1" dirty="0" err="1">
                          <a:solidFill>
                            <a:srgbClr val="565C62"/>
                          </a:solidFill>
                        </a:rPr>
                        <a:t>Biotonix</a:t>
                      </a:r>
                      <a:endParaRPr lang="fr-CA" sz="1050" b="1" dirty="0"/>
                    </a:p>
                  </a:txBody>
                  <a:tcPr anchor="ctr"/>
                </a:tc>
                <a:tc>
                  <a:txBody>
                    <a:bodyPr/>
                    <a:lstStyle/>
                    <a:p>
                      <a:pPr algn="ctr"/>
                      <a:r>
                        <a:rPr lang="fr-CA" sz="1200" dirty="0">
                          <a:sym typeface="Wingdings"/>
                          <a:hlinkClick r:id="rId14"/>
                        </a:rPr>
                        <a:t> </a:t>
                      </a:r>
                      <a:endParaRPr lang="fr-CA" sz="1200" dirty="0"/>
                    </a:p>
                  </a:txBody>
                  <a:tcPr anchor="ctr"/>
                </a:tc>
                <a:tc>
                  <a:txBody>
                    <a:bodyPr/>
                    <a:lstStyle/>
                    <a:p>
                      <a:r>
                        <a:rPr lang="fr-CA" sz="1050" dirty="0">
                          <a:solidFill>
                            <a:srgbClr val="565C62"/>
                          </a:solidFill>
                        </a:rPr>
                        <a:t>Système d'imagerie pour l’analyse posturale</a:t>
                      </a:r>
                    </a:p>
                  </a:txBody>
                  <a:tcPr anchor="ctr"/>
                </a:tc>
                <a:extLst>
                  <a:ext uri="{0D108BD9-81ED-4DB2-BD59-A6C34878D82A}">
                    <a16:rowId xmlns:a16="http://schemas.microsoft.com/office/drawing/2014/main" val="10009"/>
                  </a:ext>
                </a:extLst>
              </a:tr>
              <a:tr h="370840">
                <a:tc>
                  <a:txBody>
                    <a:bodyPr/>
                    <a:lstStyle/>
                    <a:p>
                      <a:r>
                        <a:rPr lang="fr-CA" sz="1050" b="1" dirty="0" err="1">
                          <a:solidFill>
                            <a:srgbClr val="565C62"/>
                          </a:solidFill>
                        </a:rPr>
                        <a:t>Bracco</a:t>
                      </a:r>
                      <a:r>
                        <a:rPr lang="fr-CA" sz="1050" b="1" dirty="0">
                          <a:solidFill>
                            <a:srgbClr val="565C62"/>
                          </a:solidFill>
                        </a:rPr>
                        <a:t> Imaging Canada</a:t>
                      </a:r>
                      <a:endParaRPr lang="fr-CA" sz="1050" b="1" dirty="0"/>
                    </a:p>
                  </a:txBody>
                  <a:tcPr anchor="ctr"/>
                </a:tc>
                <a:tc>
                  <a:txBody>
                    <a:bodyPr/>
                    <a:lstStyle/>
                    <a:p>
                      <a:pPr algn="ctr"/>
                      <a:r>
                        <a:rPr lang="fr-CA" sz="1200" dirty="0">
                          <a:sym typeface="Wingdings"/>
                          <a:hlinkClick r:id="rId15"/>
                        </a:rPr>
                        <a:t> </a:t>
                      </a:r>
                      <a:endParaRPr lang="fr-CA" sz="1200" dirty="0"/>
                    </a:p>
                  </a:txBody>
                  <a:tcPr anchor="ctr"/>
                </a:tc>
                <a:tc>
                  <a:txBody>
                    <a:bodyPr/>
                    <a:lstStyle/>
                    <a:p>
                      <a:r>
                        <a:rPr lang="fr-CA" sz="1050" b="0" dirty="0">
                          <a:solidFill>
                            <a:srgbClr val="565C62"/>
                          </a:solidFill>
                        </a:rPr>
                        <a:t>Agents</a:t>
                      </a:r>
                      <a:r>
                        <a:rPr lang="fr-CA" sz="1050" b="0" baseline="0" dirty="0">
                          <a:solidFill>
                            <a:srgbClr val="565C62"/>
                          </a:solidFill>
                        </a:rPr>
                        <a:t> de contraste et dispositifs destinés à l’imagerie médicale</a:t>
                      </a:r>
                      <a:endParaRPr lang="fr-CA" sz="1050" dirty="0">
                        <a:solidFill>
                          <a:srgbClr val="565C62"/>
                        </a:solidFill>
                      </a:endParaRPr>
                    </a:p>
                  </a:txBody>
                  <a:tcPr anchor="ctr"/>
                </a:tc>
                <a:extLst>
                  <a:ext uri="{0D108BD9-81ED-4DB2-BD59-A6C34878D82A}">
                    <a16:rowId xmlns:a16="http://schemas.microsoft.com/office/drawing/2014/main" val="10010"/>
                  </a:ext>
                </a:extLst>
              </a:tr>
            </a:tbl>
          </a:graphicData>
        </a:graphic>
      </p:graphicFrame>
    </p:spTree>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fr-FR" dirty="0"/>
              <a:t>ANNEXE 2 : </a:t>
            </a:r>
            <a:r>
              <a:rPr lang="fr-FR"/>
              <a:t>Principales entreprises</a:t>
            </a:r>
            <a:endParaRPr lang="fr-CA" sz="900" dirty="0"/>
          </a:p>
        </p:txBody>
      </p:sp>
      <p:sp>
        <p:nvSpPr>
          <p:cNvPr id="3" name="Content Placeholder 2"/>
          <p:cNvSpPr>
            <a:spLocks noGrp="1"/>
          </p:cNvSpPr>
          <p:nvPr>
            <p:ph idx="1"/>
            <p:custDataLst>
              <p:tags r:id="rId2"/>
            </p:custDataLst>
          </p:nvPr>
        </p:nvSpPr>
        <p:spPr>
          <a:xfrm>
            <a:off x="1182114" y="1600201"/>
            <a:ext cx="7680326" cy="228600"/>
          </a:xfrm>
        </p:spPr>
        <p:txBody>
          <a:bodyPr/>
          <a:lstStyle/>
          <a:p>
            <a:r>
              <a:rPr lang="fr-FR" sz="1100" i="1" u="sng" dirty="0"/>
              <a:t>DISPOSITIFS MÉDICAUX &amp; TECHNOLOGIES MÉDICALES  (Suite)</a:t>
            </a:r>
          </a:p>
          <a:p>
            <a:endParaRPr lang="fr-FR" sz="1050" i="1" u="sng" dirty="0"/>
          </a:p>
          <a:p>
            <a:pPr lvl="0">
              <a:spcBef>
                <a:spcPts val="1200"/>
              </a:spcBef>
            </a:pPr>
            <a:endParaRPr lang="fr-CA" sz="1050" dirty="0">
              <a:solidFill>
                <a:srgbClr val="565C62"/>
              </a:solidFill>
            </a:endParaRPr>
          </a:p>
          <a:p>
            <a:pPr lvl="0">
              <a:spcBef>
                <a:spcPts val="1200"/>
              </a:spcBef>
            </a:pPr>
            <a:endParaRPr lang="fr-CA" sz="1050" dirty="0">
              <a:solidFill>
                <a:srgbClr val="565C62"/>
              </a:solidFill>
            </a:endParaRPr>
          </a:p>
          <a:p>
            <a:endParaRPr lang="fr-CA" dirty="0">
              <a:solidFill>
                <a:srgbClr val="00193F"/>
              </a:solidFill>
            </a:endParaRPr>
          </a:p>
          <a:p>
            <a:endParaRPr lang="fr-CA" dirty="0"/>
          </a:p>
        </p:txBody>
      </p:sp>
      <p:sp>
        <p:nvSpPr>
          <p:cNvPr id="4" name="Slide Number Placeholder 3"/>
          <p:cNvSpPr>
            <a:spLocks noGrp="1"/>
          </p:cNvSpPr>
          <p:nvPr>
            <p:ph type="sldNum" sz="quarter" idx="12"/>
            <p:custDataLst>
              <p:tags r:id="rId3"/>
            </p:custDataLst>
          </p:nvPr>
        </p:nvSpPr>
        <p:spPr/>
        <p:txBody>
          <a:bodyPr/>
          <a:lstStyle/>
          <a:p>
            <a:fld id="{B7CCD2B4-99E9-D948-A3A8-62D945B078FA}" type="slidenum">
              <a:rPr lang="fr-FR" smtClean="0"/>
              <a:pPr/>
              <a:t>30</a:t>
            </a:fld>
            <a:endParaRPr lang="fr-FR" dirty="0"/>
          </a:p>
        </p:txBody>
      </p:sp>
      <p:graphicFrame>
        <p:nvGraphicFramePr>
          <p:cNvPr id="5" name="Tableau 4"/>
          <p:cNvGraphicFramePr>
            <a:graphicFrameLocks noGrp="1"/>
          </p:cNvGraphicFramePr>
          <p:nvPr/>
        </p:nvGraphicFramePr>
        <p:xfrm>
          <a:off x="1173793" y="1961224"/>
          <a:ext cx="7640007" cy="4282440"/>
        </p:xfrm>
        <a:graphic>
          <a:graphicData uri="http://schemas.openxmlformats.org/drawingml/2006/table">
            <a:tbl>
              <a:tblPr firstRow="1" bandRow="1">
                <a:tableStyleId>{5C22544A-7EE6-4342-B048-85BDC9FD1C3A}</a:tableStyleId>
              </a:tblPr>
              <a:tblGrid>
                <a:gridCol w="2546669">
                  <a:extLst>
                    <a:ext uri="{9D8B030D-6E8A-4147-A177-3AD203B41FA5}">
                      <a16:colId xmlns:a16="http://schemas.microsoft.com/office/drawing/2014/main" val="20000"/>
                    </a:ext>
                  </a:extLst>
                </a:gridCol>
                <a:gridCol w="893158">
                  <a:extLst>
                    <a:ext uri="{9D8B030D-6E8A-4147-A177-3AD203B41FA5}">
                      <a16:colId xmlns:a16="http://schemas.microsoft.com/office/drawing/2014/main" val="20001"/>
                    </a:ext>
                  </a:extLst>
                </a:gridCol>
                <a:gridCol w="4200180">
                  <a:extLst>
                    <a:ext uri="{9D8B030D-6E8A-4147-A177-3AD203B41FA5}">
                      <a16:colId xmlns:a16="http://schemas.microsoft.com/office/drawing/2014/main" val="20002"/>
                    </a:ext>
                  </a:extLst>
                </a:gridCol>
              </a:tblGrid>
              <a:tr h="370840">
                <a:tc>
                  <a:txBody>
                    <a:bodyPr/>
                    <a:lstStyle/>
                    <a:p>
                      <a:pPr algn="ctr"/>
                      <a:r>
                        <a:rPr lang="fr-CA" sz="1200" dirty="0">
                          <a:solidFill>
                            <a:srgbClr val="FFD200"/>
                          </a:solidFill>
                        </a:rPr>
                        <a:t>Entreprise</a:t>
                      </a:r>
                    </a:p>
                  </a:txBody>
                  <a:tcPr anchor="ctr"/>
                </a:tc>
                <a:tc>
                  <a:txBody>
                    <a:bodyPr/>
                    <a:lstStyle/>
                    <a:p>
                      <a:pPr algn="ctr"/>
                      <a:r>
                        <a:rPr lang="fr-CA" sz="1200" dirty="0">
                          <a:solidFill>
                            <a:srgbClr val="FFD200"/>
                          </a:solidFill>
                        </a:rPr>
                        <a:t>Site web</a:t>
                      </a:r>
                    </a:p>
                  </a:txBody>
                  <a:tcPr anchor="ctr"/>
                </a:tc>
                <a:tc>
                  <a:txBody>
                    <a:bodyPr/>
                    <a:lstStyle/>
                    <a:p>
                      <a:pPr algn="ctr"/>
                      <a:r>
                        <a:rPr lang="fr-CA" sz="1200" dirty="0">
                          <a:solidFill>
                            <a:srgbClr val="FFD200"/>
                          </a:solidFill>
                        </a:rPr>
                        <a:t>Domaine, champ</a:t>
                      </a:r>
                      <a:r>
                        <a:rPr lang="fr-CA" sz="1200" baseline="0" dirty="0">
                          <a:solidFill>
                            <a:srgbClr val="FFD200"/>
                          </a:solidFill>
                        </a:rPr>
                        <a:t> d’activité</a:t>
                      </a:r>
                      <a:endParaRPr lang="fr-CA" sz="1200" dirty="0">
                        <a:solidFill>
                          <a:srgbClr val="FFD200"/>
                        </a:solidFill>
                      </a:endParaRPr>
                    </a:p>
                  </a:txBody>
                  <a:tcPr anchor="ctr"/>
                </a:tc>
                <a:extLst>
                  <a:ext uri="{0D108BD9-81ED-4DB2-BD59-A6C34878D82A}">
                    <a16:rowId xmlns:a16="http://schemas.microsoft.com/office/drawing/2014/main" val="10000"/>
                  </a:ext>
                </a:extLst>
              </a:tr>
              <a:tr h="370840">
                <a:tc>
                  <a:txBody>
                    <a:bodyPr/>
                    <a:lstStyle/>
                    <a:p>
                      <a:r>
                        <a:rPr lang="fr-CA" sz="1050" b="1" dirty="0">
                          <a:solidFill>
                            <a:srgbClr val="565C62"/>
                          </a:solidFill>
                        </a:rPr>
                        <a:t>Cardinal </a:t>
                      </a:r>
                      <a:r>
                        <a:rPr lang="fr-CA" sz="1050" b="1" dirty="0" err="1">
                          <a:solidFill>
                            <a:srgbClr val="565C62"/>
                          </a:solidFill>
                        </a:rPr>
                        <a:t>Health</a:t>
                      </a:r>
                      <a:r>
                        <a:rPr lang="fr-CA" sz="1050" b="1" dirty="0">
                          <a:solidFill>
                            <a:srgbClr val="565C62"/>
                          </a:solidFill>
                        </a:rPr>
                        <a:t> Canada</a:t>
                      </a:r>
                      <a:endParaRPr lang="fr-CA" sz="1050" b="1" dirty="0"/>
                    </a:p>
                  </a:txBody>
                  <a:tcPr anchor="ctr"/>
                </a:tc>
                <a:tc>
                  <a:txBody>
                    <a:bodyPr/>
                    <a:lstStyle/>
                    <a:p>
                      <a:pPr algn="ctr"/>
                      <a:r>
                        <a:rPr lang="fr-CA" sz="1200" dirty="0">
                          <a:sym typeface="Wingdings"/>
                          <a:hlinkClick r:id="rId6"/>
                        </a:rPr>
                        <a:t> </a:t>
                      </a:r>
                      <a:endParaRPr lang="fr-CA" sz="1200" dirty="0"/>
                    </a:p>
                  </a:txBody>
                  <a:tcPr anchor="ctr"/>
                </a:tc>
                <a:tc>
                  <a:txBody>
                    <a:bodyPr/>
                    <a:lstStyle/>
                    <a:p>
                      <a:r>
                        <a:rPr lang="fr-CA" sz="1050" dirty="0">
                          <a:solidFill>
                            <a:srgbClr val="565C62"/>
                          </a:solidFill>
                        </a:rPr>
                        <a:t>Distributeur de produits médicaux et chirurgicaux</a:t>
                      </a:r>
                    </a:p>
                  </a:txBody>
                  <a:tcPr anchor="ctr"/>
                </a:tc>
                <a:extLst>
                  <a:ext uri="{0D108BD9-81ED-4DB2-BD59-A6C34878D82A}">
                    <a16:rowId xmlns:a16="http://schemas.microsoft.com/office/drawing/2014/main" val="10001"/>
                  </a:ext>
                </a:extLst>
              </a:tr>
              <a:tr h="370840">
                <a:tc>
                  <a:txBody>
                    <a:bodyPr/>
                    <a:lstStyle/>
                    <a:p>
                      <a:r>
                        <a:rPr lang="fr-CA" sz="1050" b="1" dirty="0">
                          <a:solidFill>
                            <a:srgbClr val="565C62"/>
                          </a:solidFill>
                        </a:rPr>
                        <a:t>Carré Technologies</a:t>
                      </a:r>
                    </a:p>
                  </a:txBody>
                  <a:tcPr anchor="ctr"/>
                </a:tc>
                <a:tc>
                  <a:txBody>
                    <a:bodyPr/>
                    <a:lstStyle/>
                    <a:p>
                      <a:pPr algn="ctr"/>
                      <a:r>
                        <a:rPr lang="fr-CA" sz="1200" dirty="0">
                          <a:sym typeface="Wingdings"/>
                          <a:hlinkClick r:id="rId7"/>
                        </a:rPr>
                        <a:t> </a:t>
                      </a:r>
                      <a:endParaRPr lang="fr-CA" sz="1200" dirty="0"/>
                    </a:p>
                  </a:txBody>
                  <a:tcPr anchor="ctr"/>
                </a:tc>
                <a:tc>
                  <a:txBody>
                    <a:bodyPr/>
                    <a:lstStyle/>
                    <a:p>
                      <a:r>
                        <a:rPr lang="fr-CA" sz="1050" dirty="0">
                          <a:solidFill>
                            <a:srgbClr val="565C62"/>
                          </a:solidFill>
                        </a:rPr>
                        <a:t>Logiciels et appareils de mesure pour surveiller et enregistrer les signaux biologiques</a:t>
                      </a:r>
                    </a:p>
                  </a:txBody>
                  <a:tcPr anchor="ctr"/>
                </a:tc>
                <a:extLst>
                  <a:ext uri="{0D108BD9-81ED-4DB2-BD59-A6C34878D82A}">
                    <a16:rowId xmlns:a16="http://schemas.microsoft.com/office/drawing/2014/main" val="10002"/>
                  </a:ext>
                </a:extLst>
              </a:tr>
              <a:tr h="370840">
                <a:tc>
                  <a:txBody>
                    <a:bodyPr/>
                    <a:lstStyle/>
                    <a:p>
                      <a:r>
                        <a:rPr lang="fr-CA" sz="1050" b="1" dirty="0" err="1">
                          <a:solidFill>
                            <a:srgbClr val="565C62"/>
                          </a:solidFill>
                        </a:rPr>
                        <a:t>Citagenix</a:t>
                      </a:r>
                      <a:endParaRPr lang="fr-CA" sz="1050" b="1" dirty="0"/>
                    </a:p>
                  </a:txBody>
                  <a:tcPr anchor="ctr"/>
                </a:tc>
                <a:tc>
                  <a:txBody>
                    <a:bodyPr/>
                    <a:lstStyle/>
                    <a:p>
                      <a:pPr algn="ctr"/>
                      <a:r>
                        <a:rPr lang="fr-CA" sz="1200" dirty="0">
                          <a:sym typeface="Wingdings"/>
                          <a:hlinkClick r:id="rId8"/>
                        </a:rPr>
                        <a:t> </a:t>
                      </a:r>
                      <a:endParaRPr lang="fr-CA" sz="1200" dirty="0"/>
                    </a:p>
                  </a:txBody>
                  <a:tcPr anchor="ctr"/>
                </a:tc>
                <a:tc>
                  <a:txBody>
                    <a:bodyPr/>
                    <a:lstStyle/>
                    <a:p>
                      <a:r>
                        <a:rPr lang="fr-CA" sz="1050" dirty="0">
                          <a:solidFill>
                            <a:srgbClr val="565C62"/>
                          </a:solidFill>
                        </a:rPr>
                        <a:t>Dispositifs</a:t>
                      </a:r>
                      <a:r>
                        <a:rPr lang="fr-CA" sz="1050" baseline="0" dirty="0">
                          <a:solidFill>
                            <a:srgbClr val="565C62"/>
                          </a:solidFill>
                        </a:rPr>
                        <a:t> </a:t>
                      </a:r>
                      <a:r>
                        <a:rPr lang="fr-CA" sz="1050" dirty="0">
                          <a:solidFill>
                            <a:srgbClr val="565C62"/>
                          </a:solidFill>
                        </a:rPr>
                        <a:t>médicaux et matériaux pour la régénération osseuse</a:t>
                      </a:r>
                    </a:p>
                  </a:txBody>
                  <a:tcPr anchor="ctr"/>
                </a:tc>
                <a:extLst>
                  <a:ext uri="{0D108BD9-81ED-4DB2-BD59-A6C34878D82A}">
                    <a16:rowId xmlns:a16="http://schemas.microsoft.com/office/drawing/2014/main" val="10003"/>
                  </a:ext>
                </a:extLst>
              </a:tr>
              <a:tr h="370840">
                <a:tc>
                  <a:txBody>
                    <a:bodyPr/>
                    <a:lstStyle/>
                    <a:p>
                      <a:r>
                        <a:rPr lang="fr-CA" sz="1050" b="1" dirty="0" err="1">
                          <a:solidFill>
                            <a:srgbClr val="565C62"/>
                          </a:solidFill>
                        </a:rPr>
                        <a:t>Clemex</a:t>
                      </a:r>
                      <a:r>
                        <a:rPr lang="fr-CA" sz="1050" b="1" baseline="0" dirty="0">
                          <a:solidFill>
                            <a:srgbClr val="565C62"/>
                          </a:solidFill>
                        </a:rPr>
                        <a:t> Technologies</a:t>
                      </a:r>
                      <a:endParaRPr lang="fr-CA" sz="1050" b="1" dirty="0"/>
                    </a:p>
                  </a:txBody>
                  <a:tcPr anchor="ctr"/>
                </a:tc>
                <a:tc>
                  <a:txBody>
                    <a:bodyPr/>
                    <a:lstStyle/>
                    <a:p>
                      <a:pPr algn="ctr"/>
                      <a:r>
                        <a:rPr lang="fr-CA" sz="1200" dirty="0">
                          <a:sym typeface="Wingdings"/>
                          <a:hlinkClick r:id="rId9"/>
                        </a:rPr>
                        <a:t> </a:t>
                      </a:r>
                      <a:endParaRPr lang="fr-CA" sz="1200" dirty="0"/>
                    </a:p>
                  </a:txBody>
                  <a:tcPr anchor="ctr"/>
                </a:tc>
                <a:tc>
                  <a:txBody>
                    <a:bodyPr/>
                    <a:lstStyle/>
                    <a:p>
                      <a:r>
                        <a:rPr lang="fr-CA" sz="1050" dirty="0">
                          <a:solidFill>
                            <a:srgbClr val="565C62"/>
                          </a:solidFill>
                        </a:rPr>
                        <a:t>Systèmes et logiciels d'analyse d'images pour la microscopie quantitative</a:t>
                      </a:r>
                    </a:p>
                  </a:txBody>
                  <a:tcPr anchor="ctr"/>
                </a:tc>
                <a:extLst>
                  <a:ext uri="{0D108BD9-81ED-4DB2-BD59-A6C34878D82A}">
                    <a16:rowId xmlns:a16="http://schemas.microsoft.com/office/drawing/2014/main" val="10004"/>
                  </a:ext>
                </a:extLst>
              </a:tr>
              <a:tr h="370840">
                <a:tc>
                  <a:txBody>
                    <a:bodyPr/>
                    <a:lstStyle/>
                    <a:p>
                      <a:r>
                        <a:rPr lang="fr-CA" sz="1050" b="1" dirty="0" err="1">
                          <a:solidFill>
                            <a:srgbClr val="565C62"/>
                          </a:solidFill>
                        </a:rPr>
                        <a:t>CogniSens</a:t>
                      </a:r>
                      <a:endParaRPr lang="fr-CA" sz="1050" b="1" dirty="0"/>
                    </a:p>
                  </a:txBody>
                  <a:tcPr anchor="ctr"/>
                </a:tc>
                <a:tc>
                  <a:txBody>
                    <a:bodyPr/>
                    <a:lstStyle/>
                    <a:p>
                      <a:pPr algn="ctr"/>
                      <a:r>
                        <a:rPr lang="fr-CA" sz="1200" dirty="0">
                          <a:sym typeface="Wingdings"/>
                          <a:hlinkClick r:id="rId10"/>
                        </a:rPr>
                        <a:t> </a:t>
                      </a:r>
                      <a:endParaRPr lang="fr-CA" sz="1200" dirty="0"/>
                    </a:p>
                  </a:txBody>
                  <a:tcPr anchor="ctr"/>
                </a:tc>
                <a:tc>
                  <a:txBody>
                    <a:bodyPr/>
                    <a:lstStyle/>
                    <a:p>
                      <a:r>
                        <a:rPr lang="fr-CA" sz="1050" dirty="0">
                          <a:solidFill>
                            <a:srgbClr val="565C62"/>
                          </a:solidFill>
                        </a:rPr>
                        <a:t>Dispositif pour la mesure et l’amélioration de l’activité neurobiologique</a:t>
                      </a:r>
                    </a:p>
                  </a:txBody>
                  <a:tcPr anchor="ctr"/>
                </a:tc>
                <a:extLst>
                  <a:ext uri="{0D108BD9-81ED-4DB2-BD59-A6C34878D82A}">
                    <a16:rowId xmlns:a16="http://schemas.microsoft.com/office/drawing/2014/main" val="10005"/>
                  </a:ext>
                </a:extLst>
              </a:tr>
              <a:tr h="370840">
                <a:tc>
                  <a:txBody>
                    <a:bodyPr/>
                    <a:lstStyle/>
                    <a:p>
                      <a:r>
                        <a:rPr lang="fr-CA" sz="1050" b="1" dirty="0" err="1">
                          <a:solidFill>
                            <a:srgbClr val="565C62"/>
                          </a:solidFill>
                        </a:rPr>
                        <a:t>ConvaTec</a:t>
                      </a:r>
                      <a:endParaRPr lang="fr-CA" sz="1050" b="1" dirty="0"/>
                    </a:p>
                  </a:txBody>
                  <a:tcPr anchor="ctr"/>
                </a:tc>
                <a:tc>
                  <a:txBody>
                    <a:bodyPr/>
                    <a:lstStyle/>
                    <a:p>
                      <a:pPr algn="ctr"/>
                      <a:r>
                        <a:rPr lang="fr-CA" sz="1200" dirty="0">
                          <a:sym typeface="Wingdings"/>
                          <a:hlinkClick r:id="rId11"/>
                        </a:rPr>
                        <a:t> </a:t>
                      </a:r>
                      <a:endParaRPr lang="fr-CA" sz="1200" dirty="0"/>
                    </a:p>
                  </a:txBody>
                  <a:tcPr anchor="ctr"/>
                </a:tc>
                <a:tc>
                  <a:txBody>
                    <a:bodyPr/>
                    <a:lstStyle/>
                    <a:p>
                      <a:r>
                        <a:rPr lang="fr-CA" sz="1050" dirty="0">
                          <a:solidFill>
                            <a:srgbClr val="565C62"/>
                          </a:solidFill>
                        </a:rPr>
                        <a:t>Dispositifs et fournitures pour </a:t>
                      </a:r>
                      <a:r>
                        <a:rPr lang="fr-CA" sz="1050" dirty="0" err="1">
                          <a:solidFill>
                            <a:srgbClr val="565C62"/>
                          </a:solidFill>
                        </a:rPr>
                        <a:t>stomies</a:t>
                      </a:r>
                      <a:r>
                        <a:rPr lang="fr-CA" sz="1050" dirty="0">
                          <a:solidFill>
                            <a:srgbClr val="565C62"/>
                          </a:solidFill>
                        </a:rPr>
                        <a:t>, traitement des plaies et soins de la peau</a:t>
                      </a:r>
                    </a:p>
                  </a:txBody>
                  <a:tcPr anchor="ctr"/>
                </a:tc>
                <a:extLst>
                  <a:ext uri="{0D108BD9-81ED-4DB2-BD59-A6C34878D82A}">
                    <a16:rowId xmlns:a16="http://schemas.microsoft.com/office/drawing/2014/main" val="10006"/>
                  </a:ext>
                </a:extLst>
              </a:tr>
              <a:tr h="370840">
                <a:tc>
                  <a:txBody>
                    <a:bodyPr/>
                    <a:lstStyle/>
                    <a:p>
                      <a:r>
                        <a:rPr lang="fr-CA" sz="1050" b="1" dirty="0" err="1">
                          <a:solidFill>
                            <a:srgbClr val="565C62"/>
                          </a:solidFill>
                        </a:rPr>
                        <a:t>Coroneo</a:t>
                      </a:r>
                      <a:endParaRPr lang="fr-CA" sz="1050" b="1" dirty="0"/>
                    </a:p>
                  </a:txBody>
                  <a:tcPr anchor="ctr"/>
                </a:tc>
                <a:tc>
                  <a:txBody>
                    <a:bodyPr/>
                    <a:lstStyle/>
                    <a:p>
                      <a:pPr algn="ctr"/>
                      <a:r>
                        <a:rPr lang="fr-CA" sz="1200" dirty="0">
                          <a:sym typeface="Wingdings"/>
                          <a:hlinkClick r:id="rId12"/>
                        </a:rPr>
                        <a:t> </a:t>
                      </a:r>
                      <a:endParaRPr lang="fr-CA" sz="1200" dirty="0"/>
                    </a:p>
                  </a:txBody>
                  <a:tcPr anchor="ctr"/>
                </a:tc>
                <a:tc>
                  <a:txBody>
                    <a:bodyPr/>
                    <a:lstStyle/>
                    <a:p>
                      <a:r>
                        <a:rPr lang="fr-CA" sz="1050" kern="1200" dirty="0">
                          <a:solidFill>
                            <a:srgbClr val="565C62"/>
                          </a:solidFill>
                          <a:latin typeface="+mn-lt"/>
                          <a:ea typeface="+mn-ea"/>
                          <a:cs typeface="+mn-cs"/>
                        </a:rPr>
                        <a:t>Dispositifs médicaux pour la chirurgie cardiaque</a:t>
                      </a:r>
                      <a:endParaRPr lang="fr-CA" sz="600" dirty="0">
                        <a:solidFill>
                          <a:srgbClr val="565C62"/>
                        </a:solidFill>
                      </a:endParaRPr>
                    </a:p>
                  </a:txBody>
                  <a:tcPr anchor="ctr"/>
                </a:tc>
                <a:extLst>
                  <a:ext uri="{0D108BD9-81ED-4DB2-BD59-A6C34878D82A}">
                    <a16:rowId xmlns:a16="http://schemas.microsoft.com/office/drawing/2014/main" val="10007"/>
                  </a:ext>
                </a:extLst>
              </a:tr>
              <a:tr h="370840">
                <a:tc>
                  <a:txBody>
                    <a:bodyPr/>
                    <a:lstStyle/>
                    <a:p>
                      <a:r>
                        <a:rPr lang="fr-CA" sz="1050" b="1" dirty="0" err="1">
                          <a:solidFill>
                            <a:srgbClr val="565C62"/>
                          </a:solidFill>
                        </a:rPr>
                        <a:t>Covidien</a:t>
                      </a:r>
                      <a:endParaRPr lang="fr-CA" sz="1050" b="1" dirty="0"/>
                    </a:p>
                  </a:txBody>
                  <a:tcPr anchor="ctr"/>
                </a:tc>
                <a:tc>
                  <a:txBody>
                    <a:bodyPr/>
                    <a:lstStyle/>
                    <a:p>
                      <a:pPr algn="ctr"/>
                      <a:r>
                        <a:rPr lang="fr-CA" sz="1200" dirty="0">
                          <a:sym typeface="Wingdings"/>
                          <a:hlinkClick r:id="rId12"/>
                        </a:rPr>
                        <a:t> </a:t>
                      </a:r>
                      <a:endParaRPr lang="fr-CA" sz="1200" dirty="0"/>
                    </a:p>
                  </a:txBody>
                  <a:tcPr anchor="ctr"/>
                </a:tc>
                <a:tc>
                  <a:txBody>
                    <a:bodyPr/>
                    <a:lstStyle/>
                    <a:p>
                      <a:r>
                        <a:rPr lang="fr-CA" sz="1050" kern="1200" dirty="0">
                          <a:solidFill>
                            <a:srgbClr val="565C62"/>
                          </a:solidFill>
                          <a:latin typeface="+mn-lt"/>
                          <a:ea typeface="+mn-ea"/>
                          <a:cs typeface="+mn-cs"/>
                        </a:rPr>
                        <a:t>Distributeur</a:t>
                      </a:r>
                      <a:r>
                        <a:rPr lang="fr-CA" sz="1050" kern="1200" baseline="0" dirty="0">
                          <a:solidFill>
                            <a:srgbClr val="565C62"/>
                          </a:solidFill>
                          <a:latin typeface="+mn-lt"/>
                          <a:ea typeface="+mn-ea"/>
                          <a:cs typeface="+mn-cs"/>
                        </a:rPr>
                        <a:t> diversifié de fournitures et d</a:t>
                      </a:r>
                      <a:r>
                        <a:rPr lang="fr-CA" sz="1050" kern="1200" dirty="0">
                          <a:solidFill>
                            <a:srgbClr val="565C62"/>
                          </a:solidFill>
                          <a:latin typeface="+mn-lt"/>
                          <a:ea typeface="+mn-ea"/>
                          <a:cs typeface="+mn-cs"/>
                        </a:rPr>
                        <a:t>ispositifs médicaux</a:t>
                      </a:r>
                      <a:endParaRPr lang="fr-CA" sz="600" dirty="0">
                        <a:solidFill>
                          <a:srgbClr val="565C62"/>
                        </a:solidFill>
                      </a:endParaRPr>
                    </a:p>
                  </a:txBody>
                  <a:tcPr anchor="ctr"/>
                </a:tc>
                <a:extLst>
                  <a:ext uri="{0D108BD9-81ED-4DB2-BD59-A6C34878D82A}">
                    <a16:rowId xmlns:a16="http://schemas.microsoft.com/office/drawing/2014/main" val="10008"/>
                  </a:ext>
                </a:extLst>
              </a:tr>
              <a:tr h="370840">
                <a:tc>
                  <a:txBody>
                    <a:bodyPr/>
                    <a:lstStyle/>
                    <a:p>
                      <a:r>
                        <a:rPr lang="fr-CA" sz="1050" b="1" dirty="0" err="1">
                          <a:solidFill>
                            <a:srgbClr val="565C62"/>
                          </a:solidFill>
                        </a:rPr>
                        <a:t>DenPlus</a:t>
                      </a:r>
                      <a:endParaRPr lang="fr-CA" sz="1050" b="1" dirty="0">
                        <a:solidFill>
                          <a:srgbClr val="565C62"/>
                        </a:solidFill>
                      </a:endParaRPr>
                    </a:p>
                  </a:txBody>
                  <a:tcPr anchor="ctr"/>
                </a:tc>
                <a:tc>
                  <a:txBody>
                    <a:bodyPr/>
                    <a:lstStyle/>
                    <a:p>
                      <a:pPr algn="ctr"/>
                      <a:r>
                        <a:rPr lang="fr-CA" sz="1200" dirty="0">
                          <a:sym typeface="Wingdings"/>
                          <a:hlinkClick r:id="rId13"/>
                        </a:rPr>
                        <a:t> </a:t>
                      </a:r>
                      <a:endParaRPr lang="fr-CA" sz="1200" dirty="0"/>
                    </a:p>
                  </a:txBody>
                  <a:tcPr anchor="ctr"/>
                </a:tc>
                <a:tc>
                  <a:txBody>
                    <a:bodyPr/>
                    <a:lstStyle/>
                    <a:p>
                      <a:r>
                        <a:rPr lang="fr-CA" sz="1050" kern="1200" dirty="0">
                          <a:solidFill>
                            <a:srgbClr val="565C62"/>
                          </a:solidFill>
                          <a:latin typeface="+mn-lt"/>
                          <a:ea typeface="+mn-ea"/>
                          <a:cs typeface="+mn-cs"/>
                        </a:rPr>
                        <a:t>Concepteur, fabricant et distributeur de produits dentaires</a:t>
                      </a:r>
                      <a:endParaRPr lang="fr-CA" sz="600" dirty="0">
                        <a:solidFill>
                          <a:srgbClr val="565C62"/>
                        </a:solidFill>
                      </a:endParaRPr>
                    </a:p>
                  </a:txBody>
                  <a:tcPr anchor="ctr"/>
                </a:tc>
                <a:extLst>
                  <a:ext uri="{0D108BD9-81ED-4DB2-BD59-A6C34878D82A}">
                    <a16:rowId xmlns:a16="http://schemas.microsoft.com/office/drawing/2014/main" val="10009"/>
                  </a:ext>
                </a:extLst>
              </a:tr>
              <a:tr h="370840">
                <a:tc>
                  <a:txBody>
                    <a:bodyPr/>
                    <a:lstStyle/>
                    <a:p>
                      <a:r>
                        <a:rPr lang="fr-CA" sz="1050" b="1" dirty="0" err="1">
                          <a:solidFill>
                            <a:srgbClr val="565C62"/>
                          </a:solidFill>
                        </a:rPr>
                        <a:t>Dymedso</a:t>
                      </a:r>
                      <a:endParaRPr lang="fr-CA" sz="1050" b="1" dirty="0"/>
                    </a:p>
                  </a:txBody>
                  <a:tcPr anchor="ctr"/>
                </a:tc>
                <a:tc>
                  <a:txBody>
                    <a:bodyPr/>
                    <a:lstStyle/>
                    <a:p>
                      <a:pPr algn="ctr"/>
                      <a:r>
                        <a:rPr lang="fr-CA" sz="1200" dirty="0">
                          <a:sym typeface="Wingdings"/>
                          <a:hlinkClick r:id="rId14"/>
                        </a:rPr>
                        <a:t> </a:t>
                      </a:r>
                      <a:endParaRPr lang="fr-CA" sz="1200" dirty="0"/>
                    </a:p>
                  </a:txBody>
                  <a:tcPr anchor="ctr"/>
                </a:tc>
                <a:tc>
                  <a:txBody>
                    <a:bodyPr/>
                    <a:lstStyle/>
                    <a:p>
                      <a:r>
                        <a:rPr lang="fr-CA" sz="1050" dirty="0">
                          <a:solidFill>
                            <a:srgbClr val="565C62"/>
                          </a:solidFill>
                        </a:rPr>
                        <a:t>Technologies médicales destinées aux maladies respiratoires chroniques</a:t>
                      </a:r>
                      <a:endParaRPr lang="fr-CA" sz="600" dirty="0">
                        <a:solidFill>
                          <a:srgbClr val="565C62"/>
                        </a:solidFill>
                      </a:endParaRPr>
                    </a:p>
                  </a:txBody>
                  <a:tcPr anchor="ctr"/>
                </a:tc>
                <a:extLst>
                  <a:ext uri="{0D108BD9-81ED-4DB2-BD59-A6C34878D82A}">
                    <a16:rowId xmlns:a16="http://schemas.microsoft.com/office/drawing/2014/main" val="10010"/>
                  </a:ext>
                </a:extLst>
              </a:tr>
            </a:tbl>
          </a:graphicData>
        </a:graphic>
      </p:graphicFrame>
    </p:spTree>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fr-FR" dirty="0"/>
              <a:t>ANNEXE 2 : </a:t>
            </a:r>
            <a:r>
              <a:rPr lang="fr-FR"/>
              <a:t>Principales entreprises</a:t>
            </a:r>
            <a:endParaRPr lang="fr-CA" sz="900" dirty="0"/>
          </a:p>
        </p:txBody>
      </p:sp>
      <p:sp>
        <p:nvSpPr>
          <p:cNvPr id="3" name="Content Placeholder 2"/>
          <p:cNvSpPr>
            <a:spLocks noGrp="1"/>
          </p:cNvSpPr>
          <p:nvPr>
            <p:ph idx="1"/>
            <p:custDataLst>
              <p:tags r:id="rId2"/>
            </p:custDataLst>
          </p:nvPr>
        </p:nvSpPr>
        <p:spPr>
          <a:xfrm>
            <a:off x="1182114" y="1600201"/>
            <a:ext cx="7680326" cy="228600"/>
          </a:xfrm>
        </p:spPr>
        <p:txBody>
          <a:bodyPr/>
          <a:lstStyle/>
          <a:p>
            <a:r>
              <a:rPr lang="fr-FR" sz="1100" i="1" u="sng" dirty="0"/>
              <a:t>DISPOSITIFS MÉDICAUX &amp; TECHNOLOGIES MÉDICALES  (Suite)</a:t>
            </a:r>
          </a:p>
          <a:p>
            <a:endParaRPr lang="fr-FR" sz="1050" i="1" u="sng" dirty="0"/>
          </a:p>
          <a:p>
            <a:pPr lvl="0">
              <a:spcBef>
                <a:spcPts val="1200"/>
              </a:spcBef>
            </a:pPr>
            <a:endParaRPr lang="fr-CA" sz="1050" dirty="0">
              <a:solidFill>
                <a:srgbClr val="565C62"/>
              </a:solidFill>
            </a:endParaRPr>
          </a:p>
          <a:p>
            <a:pPr lvl="0">
              <a:spcBef>
                <a:spcPts val="1200"/>
              </a:spcBef>
            </a:pPr>
            <a:endParaRPr lang="fr-CA" sz="1050" dirty="0">
              <a:solidFill>
                <a:srgbClr val="565C62"/>
              </a:solidFill>
            </a:endParaRPr>
          </a:p>
          <a:p>
            <a:endParaRPr lang="fr-CA" dirty="0">
              <a:solidFill>
                <a:srgbClr val="00193F"/>
              </a:solidFill>
            </a:endParaRPr>
          </a:p>
          <a:p>
            <a:endParaRPr lang="fr-CA" dirty="0"/>
          </a:p>
        </p:txBody>
      </p:sp>
      <p:sp>
        <p:nvSpPr>
          <p:cNvPr id="4" name="Slide Number Placeholder 3"/>
          <p:cNvSpPr>
            <a:spLocks noGrp="1"/>
          </p:cNvSpPr>
          <p:nvPr>
            <p:ph type="sldNum" sz="quarter" idx="12"/>
            <p:custDataLst>
              <p:tags r:id="rId3"/>
            </p:custDataLst>
          </p:nvPr>
        </p:nvSpPr>
        <p:spPr/>
        <p:txBody>
          <a:bodyPr/>
          <a:lstStyle/>
          <a:p>
            <a:fld id="{B7CCD2B4-99E9-D948-A3A8-62D945B078FA}" type="slidenum">
              <a:rPr lang="fr-FR" smtClean="0"/>
              <a:pPr/>
              <a:t>31</a:t>
            </a:fld>
            <a:endParaRPr lang="fr-FR" dirty="0"/>
          </a:p>
        </p:txBody>
      </p:sp>
      <p:graphicFrame>
        <p:nvGraphicFramePr>
          <p:cNvPr id="5" name="Tableau 4"/>
          <p:cNvGraphicFramePr>
            <a:graphicFrameLocks noGrp="1"/>
          </p:cNvGraphicFramePr>
          <p:nvPr/>
        </p:nvGraphicFramePr>
        <p:xfrm>
          <a:off x="1173793" y="1961224"/>
          <a:ext cx="7640007" cy="4323080"/>
        </p:xfrm>
        <a:graphic>
          <a:graphicData uri="http://schemas.openxmlformats.org/drawingml/2006/table">
            <a:tbl>
              <a:tblPr firstRow="1" bandRow="1">
                <a:tableStyleId>{5C22544A-7EE6-4342-B048-85BDC9FD1C3A}</a:tableStyleId>
              </a:tblPr>
              <a:tblGrid>
                <a:gridCol w="2546669">
                  <a:extLst>
                    <a:ext uri="{9D8B030D-6E8A-4147-A177-3AD203B41FA5}">
                      <a16:colId xmlns:a16="http://schemas.microsoft.com/office/drawing/2014/main" val="20000"/>
                    </a:ext>
                  </a:extLst>
                </a:gridCol>
                <a:gridCol w="893158">
                  <a:extLst>
                    <a:ext uri="{9D8B030D-6E8A-4147-A177-3AD203B41FA5}">
                      <a16:colId xmlns:a16="http://schemas.microsoft.com/office/drawing/2014/main" val="20001"/>
                    </a:ext>
                  </a:extLst>
                </a:gridCol>
                <a:gridCol w="4200180">
                  <a:extLst>
                    <a:ext uri="{9D8B030D-6E8A-4147-A177-3AD203B41FA5}">
                      <a16:colId xmlns:a16="http://schemas.microsoft.com/office/drawing/2014/main" val="20002"/>
                    </a:ext>
                  </a:extLst>
                </a:gridCol>
              </a:tblGrid>
              <a:tr h="370840">
                <a:tc>
                  <a:txBody>
                    <a:bodyPr/>
                    <a:lstStyle/>
                    <a:p>
                      <a:pPr algn="ctr"/>
                      <a:r>
                        <a:rPr lang="fr-CA" sz="1200" dirty="0">
                          <a:solidFill>
                            <a:srgbClr val="FFD200"/>
                          </a:solidFill>
                        </a:rPr>
                        <a:t>Entreprise</a:t>
                      </a:r>
                    </a:p>
                  </a:txBody>
                  <a:tcPr anchor="ctr"/>
                </a:tc>
                <a:tc>
                  <a:txBody>
                    <a:bodyPr/>
                    <a:lstStyle/>
                    <a:p>
                      <a:pPr algn="ctr"/>
                      <a:r>
                        <a:rPr lang="fr-CA" sz="1200" dirty="0">
                          <a:solidFill>
                            <a:srgbClr val="FFD200"/>
                          </a:solidFill>
                        </a:rPr>
                        <a:t>Site web</a:t>
                      </a:r>
                    </a:p>
                  </a:txBody>
                  <a:tcPr anchor="ctr"/>
                </a:tc>
                <a:tc>
                  <a:txBody>
                    <a:bodyPr/>
                    <a:lstStyle/>
                    <a:p>
                      <a:pPr algn="ctr"/>
                      <a:r>
                        <a:rPr lang="fr-CA" sz="1200" dirty="0">
                          <a:solidFill>
                            <a:srgbClr val="FFD200"/>
                          </a:solidFill>
                        </a:rPr>
                        <a:t>Domaine, champ</a:t>
                      </a:r>
                      <a:r>
                        <a:rPr lang="fr-CA" sz="1200" baseline="0" dirty="0">
                          <a:solidFill>
                            <a:srgbClr val="FFD200"/>
                          </a:solidFill>
                        </a:rPr>
                        <a:t> d’activité</a:t>
                      </a:r>
                      <a:endParaRPr lang="fr-CA" sz="1200" dirty="0">
                        <a:solidFill>
                          <a:srgbClr val="FFD200"/>
                        </a:solidFill>
                      </a:endParaRPr>
                    </a:p>
                  </a:txBody>
                  <a:tcPr anchor="ctr"/>
                </a:tc>
                <a:extLst>
                  <a:ext uri="{0D108BD9-81ED-4DB2-BD59-A6C34878D82A}">
                    <a16:rowId xmlns:a16="http://schemas.microsoft.com/office/drawing/2014/main" val="10000"/>
                  </a:ext>
                </a:extLst>
              </a:tr>
              <a:tr h="370840">
                <a:tc>
                  <a:txBody>
                    <a:bodyPr/>
                    <a:lstStyle/>
                    <a:p>
                      <a:r>
                        <a:rPr lang="fr-CA" sz="1050" b="1" dirty="0" err="1">
                          <a:solidFill>
                            <a:srgbClr val="565C62"/>
                          </a:solidFill>
                        </a:rPr>
                        <a:t>Elekta</a:t>
                      </a:r>
                      <a:r>
                        <a:rPr lang="fr-CA" sz="1050" b="1" baseline="0" dirty="0">
                          <a:solidFill>
                            <a:srgbClr val="565C62"/>
                          </a:solidFill>
                        </a:rPr>
                        <a:t> Canada</a:t>
                      </a:r>
                      <a:endParaRPr lang="fr-CA" sz="1050" b="1" dirty="0"/>
                    </a:p>
                  </a:txBody>
                  <a:tcPr anchor="ctr"/>
                </a:tc>
                <a:tc>
                  <a:txBody>
                    <a:bodyPr/>
                    <a:lstStyle/>
                    <a:p>
                      <a:pPr algn="ctr"/>
                      <a:r>
                        <a:rPr lang="fr-CA" sz="1200" dirty="0">
                          <a:sym typeface="Wingdings"/>
                          <a:hlinkClick r:id="rId6"/>
                        </a:rPr>
                        <a:t> </a:t>
                      </a:r>
                      <a:endParaRPr lang="fr-CA" sz="1200" dirty="0"/>
                    </a:p>
                  </a:txBody>
                  <a:tcPr anchor="ctr"/>
                </a:tc>
                <a:tc>
                  <a:txBody>
                    <a:bodyPr/>
                    <a:lstStyle/>
                    <a:p>
                      <a:r>
                        <a:rPr lang="fr-CA" sz="1050" b="0" dirty="0">
                          <a:solidFill>
                            <a:srgbClr val="565C62"/>
                          </a:solidFill>
                        </a:rPr>
                        <a:t>Systèmes d'échographie 3D servant à la radiothérapie assistée par imagerie</a:t>
                      </a:r>
                      <a:endParaRPr lang="fr-CA" sz="600" dirty="0">
                        <a:solidFill>
                          <a:srgbClr val="565C62"/>
                        </a:solidFill>
                      </a:endParaRPr>
                    </a:p>
                  </a:txBody>
                  <a:tcPr anchor="ctr"/>
                </a:tc>
                <a:extLst>
                  <a:ext uri="{0D108BD9-81ED-4DB2-BD59-A6C34878D82A}">
                    <a16:rowId xmlns:a16="http://schemas.microsoft.com/office/drawing/2014/main" val="10001"/>
                  </a:ext>
                </a:extLst>
              </a:tr>
              <a:tr h="370840">
                <a:tc>
                  <a:txBody>
                    <a:bodyPr/>
                    <a:lstStyle/>
                    <a:p>
                      <a:r>
                        <a:rPr lang="fr-CA" sz="1050" b="1" dirty="0" err="1">
                          <a:solidFill>
                            <a:srgbClr val="565C62"/>
                          </a:solidFill>
                        </a:rPr>
                        <a:t>EMcision</a:t>
                      </a:r>
                      <a:endParaRPr lang="fr-CA" sz="1050" b="1" dirty="0">
                        <a:solidFill>
                          <a:srgbClr val="565C62"/>
                        </a:solidFill>
                      </a:endParaRPr>
                    </a:p>
                  </a:txBody>
                  <a:tcPr anchor="ctr"/>
                </a:tc>
                <a:tc>
                  <a:txBody>
                    <a:bodyPr/>
                    <a:lstStyle/>
                    <a:p>
                      <a:pPr algn="ctr"/>
                      <a:r>
                        <a:rPr lang="fr-CA" sz="1200" dirty="0">
                          <a:sym typeface="Wingdings"/>
                          <a:hlinkClick r:id="rId7"/>
                        </a:rPr>
                        <a:t> </a:t>
                      </a:r>
                      <a:endParaRPr lang="fr-CA" sz="1200" dirty="0"/>
                    </a:p>
                  </a:txBody>
                  <a:tcPr anchor="ctr"/>
                </a:tc>
                <a:tc>
                  <a:txBody>
                    <a:bodyPr/>
                    <a:lstStyle/>
                    <a:p>
                      <a:r>
                        <a:rPr lang="fr-CA" sz="1050" b="0" dirty="0">
                          <a:solidFill>
                            <a:srgbClr val="565C62"/>
                          </a:solidFill>
                        </a:rPr>
                        <a:t>Dispositifs</a:t>
                      </a:r>
                      <a:r>
                        <a:rPr lang="fr-CA" sz="1050" b="0" baseline="0" dirty="0">
                          <a:solidFill>
                            <a:srgbClr val="565C62"/>
                          </a:solidFill>
                        </a:rPr>
                        <a:t> à </a:t>
                      </a:r>
                      <a:r>
                        <a:rPr lang="fr-CA" sz="1050" b="0" baseline="0" dirty="0" err="1">
                          <a:solidFill>
                            <a:srgbClr val="565C62"/>
                          </a:solidFill>
                        </a:rPr>
                        <a:t>radio-fréquence</a:t>
                      </a:r>
                      <a:r>
                        <a:rPr lang="fr-CA" sz="1050" b="0" baseline="0" dirty="0">
                          <a:solidFill>
                            <a:srgbClr val="565C62"/>
                          </a:solidFill>
                        </a:rPr>
                        <a:t> pour la</a:t>
                      </a:r>
                      <a:r>
                        <a:rPr lang="fr-CA" sz="1050" b="0" dirty="0">
                          <a:solidFill>
                            <a:srgbClr val="565C62"/>
                          </a:solidFill>
                        </a:rPr>
                        <a:t> chirurgie, l’endoscopie et la radiologie interventionnelle</a:t>
                      </a:r>
                      <a:endParaRPr lang="fr-CA" sz="1050" dirty="0">
                        <a:solidFill>
                          <a:srgbClr val="565C62"/>
                        </a:solidFill>
                      </a:endParaRPr>
                    </a:p>
                  </a:txBody>
                  <a:tcPr anchor="ctr"/>
                </a:tc>
                <a:extLst>
                  <a:ext uri="{0D108BD9-81ED-4DB2-BD59-A6C34878D82A}">
                    <a16:rowId xmlns:a16="http://schemas.microsoft.com/office/drawing/2014/main" val="10002"/>
                  </a:ext>
                </a:extLst>
              </a:tr>
              <a:tr h="370840">
                <a:tc>
                  <a:txBody>
                    <a:bodyPr/>
                    <a:lstStyle/>
                    <a:p>
                      <a:r>
                        <a:rPr lang="fr-CA" sz="1050" b="1" dirty="0" err="1">
                          <a:solidFill>
                            <a:srgbClr val="565C62"/>
                          </a:solidFill>
                        </a:rPr>
                        <a:t>emd</a:t>
                      </a:r>
                      <a:r>
                        <a:rPr lang="fr-CA" sz="1050" b="1" baseline="0" dirty="0">
                          <a:solidFill>
                            <a:srgbClr val="565C62"/>
                          </a:solidFill>
                        </a:rPr>
                        <a:t> Technologies</a:t>
                      </a:r>
                      <a:endParaRPr lang="fr-CA" sz="1050" b="1" dirty="0"/>
                    </a:p>
                  </a:txBody>
                  <a:tcPr anchor="ctr"/>
                </a:tc>
                <a:tc>
                  <a:txBody>
                    <a:bodyPr/>
                    <a:lstStyle/>
                    <a:p>
                      <a:pPr algn="ctr"/>
                      <a:r>
                        <a:rPr lang="fr-CA" sz="1200" dirty="0">
                          <a:sym typeface="Wingdings"/>
                          <a:hlinkClick r:id="rId8"/>
                        </a:rPr>
                        <a:t> </a:t>
                      </a:r>
                      <a:endParaRPr lang="fr-CA" sz="1200" dirty="0"/>
                    </a:p>
                  </a:txBody>
                  <a:tcPr anchor="ctr"/>
                </a:tc>
                <a:tc>
                  <a:txBody>
                    <a:bodyPr/>
                    <a:lstStyle/>
                    <a:p>
                      <a:r>
                        <a:rPr lang="fr-CA" sz="1050" dirty="0">
                          <a:solidFill>
                            <a:srgbClr val="565C62"/>
                          </a:solidFill>
                        </a:rPr>
                        <a:t>Composantes électroniques à haute tension pour la radiologie médicale.</a:t>
                      </a:r>
                    </a:p>
                  </a:txBody>
                  <a:tcPr anchor="ctr"/>
                </a:tc>
                <a:extLst>
                  <a:ext uri="{0D108BD9-81ED-4DB2-BD59-A6C34878D82A}">
                    <a16:rowId xmlns:a16="http://schemas.microsoft.com/office/drawing/2014/main" val="10003"/>
                  </a:ext>
                </a:extLst>
              </a:tr>
              <a:tr h="370840">
                <a:tc>
                  <a:txBody>
                    <a:bodyPr/>
                    <a:lstStyle/>
                    <a:p>
                      <a:r>
                        <a:rPr lang="fr-CA" sz="1050" b="1" baseline="0" dirty="0" err="1">
                          <a:solidFill>
                            <a:srgbClr val="565C62"/>
                          </a:solidFill>
                        </a:rPr>
                        <a:t>Emovi</a:t>
                      </a:r>
                      <a:endParaRPr lang="fr-CA" sz="1050" b="1" dirty="0"/>
                    </a:p>
                  </a:txBody>
                  <a:tcPr anchor="ctr"/>
                </a:tc>
                <a:tc>
                  <a:txBody>
                    <a:bodyPr/>
                    <a:lstStyle/>
                    <a:p>
                      <a:pPr algn="ctr"/>
                      <a:r>
                        <a:rPr lang="fr-CA" sz="1200" dirty="0">
                          <a:sym typeface="Wingdings"/>
                          <a:hlinkClick r:id="rId9"/>
                        </a:rPr>
                        <a:t> </a:t>
                      </a:r>
                      <a:endParaRPr lang="fr-CA" sz="1200" dirty="0"/>
                    </a:p>
                  </a:txBody>
                  <a:tcPr anchor="ctr"/>
                </a:tc>
                <a:tc>
                  <a:txBody>
                    <a:bodyPr/>
                    <a:lstStyle/>
                    <a:p>
                      <a:r>
                        <a:rPr lang="fr-CA" sz="1050" b="0" dirty="0">
                          <a:solidFill>
                            <a:srgbClr val="565C62"/>
                          </a:solidFill>
                        </a:rPr>
                        <a:t>Système d’examen du genou en 3D en situation dynamique</a:t>
                      </a:r>
                      <a:endParaRPr lang="fr-CA" sz="1050" dirty="0">
                        <a:solidFill>
                          <a:srgbClr val="565C62"/>
                        </a:solidFill>
                      </a:endParaRPr>
                    </a:p>
                  </a:txBody>
                  <a:tcPr anchor="ctr"/>
                </a:tc>
                <a:extLst>
                  <a:ext uri="{0D108BD9-81ED-4DB2-BD59-A6C34878D82A}">
                    <a16:rowId xmlns:a16="http://schemas.microsoft.com/office/drawing/2014/main" val="10004"/>
                  </a:ext>
                </a:extLst>
              </a:tr>
              <a:tr h="370840">
                <a:tc>
                  <a:txBody>
                    <a:bodyPr/>
                    <a:lstStyle/>
                    <a:p>
                      <a:r>
                        <a:rPr lang="fr-CA" sz="1050" b="1" dirty="0" err="1">
                          <a:solidFill>
                            <a:srgbClr val="565C62"/>
                          </a:solidFill>
                        </a:rPr>
                        <a:t>Ergoresearch</a:t>
                      </a:r>
                      <a:endParaRPr lang="fr-CA" sz="1050" b="1" dirty="0"/>
                    </a:p>
                  </a:txBody>
                  <a:tcPr anchor="ctr"/>
                </a:tc>
                <a:tc>
                  <a:txBody>
                    <a:bodyPr/>
                    <a:lstStyle/>
                    <a:p>
                      <a:pPr algn="ctr"/>
                      <a:r>
                        <a:rPr lang="fr-CA" sz="1200" dirty="0">
                          <a:sym typeface="Wingdings"/>
                          <a:hlinkClick r:id="rId10"/>
                        </a:rPr>
                        <a:t> </a:t>
                      </a:r>
                      <a:endParaRPr lang="fr-CA" sz="1200" dirty="0"/>
                    </a:p>
                  </a:txBody>
                  <a:tcPr anchor="ctr"/>
                </a:tc>
                <a:tc>
                  <a:txBody>
                    <a:bodyPr/>
                    <a:lstStyle/>
                    <a:p>
                      <a:r>
                        <a:rPr lang="fr-CA" sz="1050" dirty="0">
                          <a:solidFill>
                            <a:srgbClr val="565C62"/>
                          </a:solidFill>
                        </a:rPr>
                        <a:t>Commercialisation d’orthèses, de prothèses et de dispositifs reliés; réseau de cliniques d’orthèses</a:t>
                      </a:r>
                    </a:p>
                  </a:txBody>
                  <a:tcPr anchor="ctr"/>
                </a:tc>
                <a:extLst>
                  <a:ext uri="{0D108BD9-81ED-4DB2-BD59-A6C34878D82A}">
                    <a16:rowId xmlns:a16="http://schemas.microsoft.com/office/drawing/2014/main" val="10005"/>
                  </a:ext>
                </a:extLst>
              </a:tr>
              <a:tr h="370840">
                <a:tc>
                  <a:txBody>
                    <a:bodyPr/>
                    <a:lstStyle/>
                    <a:p>
                      <a:r>
                        <a:rPr lang="fr-CA" sz="1050" b="1" dirty="0" err="1">
                          <a:solidFill>
                            <a:srgbClr val="565C62"/>
                          </a:solidFill>
                        </a:rPr>
                        <a:t>Fresenius</a:t>
                      </a:r>
                      <a:r>
                        <a:rPr lang="fr-CA" sz="1050" b="1" baseline="0" dirty="0">
                          <a:solidFill>
                            <a:srgbClr val="565C62"/>
                          </a:solidFill>
                        </a:rPr>
                        <a:t> </a:t>
                      </a:r>
                      <a:r>
                        <a:rPr lang="fr-CA" sz="1050" b="1" baseline="0" dirty="0" err="1">
                          <a:solidFill>
                            <a:srgbClr val="565C62"/>
                          </a:solidFill>
                        </a:rPr>
                        <a:t>Medical</a:t>
                      </a:r>
                      <a:r>
                        <a:rPr lang="fr-CA" sz="1050" b="1" baseline="0" dirty="0">
                          <a:solidFill>
                            <a:srgbClr val="565C62"/>
                          </a:solidFill>
                        </a:rPr>
                        <a:t> Care</a:t>
                      </a:r>
                      <a:endParaRPr lang="fr-CA" sz="1050" b="1" dirty="0">
                        <a:solidFill>
                          <a:srgbClr val="565C62"/>
                        </a:solidFill>
                      </a:endParaRPr>
                    </a:p>
                  </a:txBody>
                  <a:tcPr anchor="ctr"/>
                </a:tc>
                <a:tc>
                  <a:txBody>
                    <a:bodyPr/>
                    <a:lstStyle/>
                    <a:p>
                      <a:pPr algn="ctr"/>
                      <a:r>
                        <a:rPr lang="fr-CA" sz="1200" dirty="0">
                          <a:sym typeface="Wingdings"/>
                          <a:hlinkClick r:id="rId11"/>
                        </a:rPr>
                        <a:t> </a:t>
                      </a:r>
                      <a:endParaRPr lang="fr-CA" sz="1200" dirty="0"/>
                    </a:p>
                  </a:txBody>
                  <a:tcPr anchor="ctr"/>
                </a:tc>
                <a:tc>
                  <a:txBody>
                    <a:bodyPr/>
                    <a:lstStyle/>
                    <a:p>
                      <a:r>
                        <a:rPr lang="fr-CA" sz="1050" dirty="0">
                          <a:solidFill>
                            <a:srgbClr val="565C62"/>
                          </a:solidFill>
                        </a:rPr>
                        <a:t>Dispositifs et fournitures pour la</a:t>
                      </a:r>
                      <a:r>
                        <a:rPr lang="fr-CA" sz="1050" baseline="0" dirty="0">
                          <a:solidFill>
                            <a:srgbClr val="565C62"/>
                          </a:solidFill>
                        </a:rPr>
                        <a:t> dialyse</a:t>
                      </a:r>
                      <a:endParaRPr lang="fr-CA" sz="1050" dirty="0">
                        <a:solidFill>
                          <a:srgbClr val="565C62"/>
                        </a:solidFill>
                      </a:endParaRPr>
                    </a:p>
                  </a:txBody>
                  <a:tcPr anchor="ctr"/>
                </a:tc>
                <a:extLst>
                  <a:ext uri="{0D108BD9-81ED-4DB2-BD59-A6C34878D82A}">
                    <a16:rowId xmlns:a16="http://schemas.microsoft.com/office/drawing/2014/main" val="10006"/>
                  </a:ext>
                </a:extLst>
              </a:tr>
              <a:tr h="370840">
                <a:tc>
                  <a:txBody>
                    <a:bodyPr/>
                    <a:lstStyle/>
                    <a:p>
                      <a:r>
                        <a:rPr lang="fr-CA" sz="1050" b="1" dirty="0" err="1">
                          <a:solidFill>
                            <a:srgbClr val="565C62"/>
                          </a:solidFill>
                        </a:rPr>
                        <a:t>Gambro</a:t>
                      </a:r>
                      <a:endParaRPr lang="fr-CA" sz="1050" b="1" dirty="0">
                        <a:solidFill>
                          <a:srgbClr val="565C62"/>
                        </a:solidFill>
                      </a:endParaRPr>
                    </a:p>
                  </a:txBody>
                  <a:tcPr anchor="ctr"/>
                </a:tc>
                <a:tc>
                  <a:txBody>
                    <a:bodyPr/>
                    <a:lstStyle/>
                    <a:p>
                      <a:pPr algn="ctr"/>
                      <a:r>
                        <a:rPr lang="fr-CA" sz="1200" dirty="0">
                          <a:sym typeface="Wingdings"/>
                          <a:hlinkClick r:id="rId12"/>
                        </a:rPr>
                        <a:t> </a:t>
                      </a:r>
                      <a:endParaRPr lang="fr-CA" sz="1200" dirty="0"/>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CA" sz="1050" dirty="0">
                          <a:solidFill>
                            <a:srgbClr val="565C62"/>
                          </a:solidFill>
                        </a:rPr>
                        <a:t>Dispositifs et thérapies pour la dialyse rénale et du foie</a:t>
                      </a:r>
                    </a:p>
                  </a:txBody>
                  <a:tcPr anchor="ctr"/>
                </a:tc>
                <a:extLst>
                  <a:ext uri="{0D108BD9-81ED-4DB2-BD59-A6C34878D82A}">
                    <a16:rowId xmlns:a16="http://schemas.microsoft.com/office/drawing/2014/main" val="10007"/>
                  </a:ext>
                </a:extLst>
              </a:tr>
              <a:tr h="370840">
                <a:tc>
                  <a:txBody>
                    <a:bodyPr/>
                    <a:lstStyle/>
                    <a:p>
                      <a:r>
                        <a:rPr lang="fr-CA" sz="1050" b="1" dirty="0" err="1">
                          <a:solidFill>
                            <a:srgbClr val="565C62"/>
                          </a:solidFill>
                        </a:rPr>
                        <a:t>Genia</a:t>
                      </a:r>
                      <a:r>
                        <a:rPr lang="fr-CA" sz="1050" b="1" baseline="0" dirty="0">
                          <a:solidFill>
                            <a:srgbClr val="565C62"/>
                          </a:solidFill>
                        </a:rPr>
                        <a:t> </a:t>
                      </a:r>
                      <a:r>
                        <a:rPr lang="fr-CA" sz="1050" b="1" baseline="0" dirty="0" err="1">
                          <a:solidFill>
                            <a:srgbClr val="565C62"/>
                          </a:solidFill>
                        </a:rPr>
                        <a:t>Photonics</a:t>
                      </a:r>
                      <a:endParaRPr lang="fr-CA" sz="1050" b="1" dirty="0">
                        <a:solidFill>
                          <a:srgbClr val="565C62"/>
                        </a:solidFill>
                      </a:endParaRPr>
                    </a:p>
                  </a:txBody>
                  <a:tcPr anchor="ctr"/>
                </a:tc>
                <a:tc>
                  <a:txBody>
                    <a:bodyPr/>
                    <a:lstStyle/>
                    <a:p>
                      <a:pPr algn="ctr"/>
                      <a:r>
                        <a:rPr lang="fr-CA" sz="1200" dirty="0">
                          <a:sym typeface="Wingdings"/>
                          <a:hlinkClick r:id="rId13"/>
                        </a:rPr>
                        <a:t> </a:t>
                      </a:r>
                      <a:endParaRPr lang="fr-CA" sz="1200" dirty="0"/>
                    </a:p>
                  </a:txBody>
                  <a:tcPr anchor="ctr"/>
                </a:tc>
                <a:tc>
                  <a:txBody>
                    <a:bodyPr/>
                    <a:lstStyle/>
                    <a:p>
                      <a:r>
                        <a:rPr lang="fr-CA" sz="1050" kern="1200" dirty="0">
                          <a:solidFill>
                            <a:srgbClr val="565C62"/>
                          </a:solidFill>
                          <a:latin typeface="+mn-lt"/>
                          <a:ea typeface="+mn-ea"/>
                          <a:cs typeface="+mn-cs"/>
                        </a:rPr>
                        <a:t>Systèmes</a:t>
                      </a:r>
                      <a:r>
                        <a:rPr lang="fr-CA" sz="1050" kern="1200" baseline="0" dirty="0">
                          <a:solidFill>
                            <a:srgbClr val="565C62"/>
                          </a:solidFill>
                          <a:latin typeface="+mn-lt"/>
                          <a:ea typeface="+mn-ea"/>
                          <a:cs typeface="+mn-cs"/>
                        </a:rPr>
                        <a:t> de laser et photonique pour l’imagerie médicale</a:t>
                      </a:r>
                      <a:endParaRPr lang="fr-CA" sz="600" dirty="0">
                        <a:solidFill>
                          <a:srgbClr val="565C62"/>
                        </a:solidFill>
                      </a:endParaRPr>
                    </a:p>
                  </a:txBody>
                  <a:tcPr anchor="ctr"/>
                </a:tc>
                <a:extLst>
                  <a:ext uri="{0D108BD9-81ED-4DB2-BD59-A6C34878D82A}">
                    <a16:rowId xmlns:a16="http://schemas.microsoft.com/office/drawing/2014/main" val="10008"/>
                  </a:ext>
                </a:extLst>
              </a:tr>
              <a:tr h="370840">
                <a:tc>
                  <a:txBody>
                    <a:bodyPr/>
                    <a:lstStyle/>
                    <a:p>
                      <a:r>
                        <a:rPr lang="fr-CA" sz="1050" b="1" dirty="0" err="1">
                          <a:solidFill>
                            <a:srgbClr val="565C62"/>
                          </a:solidFill>
                        </a:rPr>
                        <a:t>Héma</a:t>
                      </a:r>
                      <a:r>
                        <a:rPr lang="fr-CA" sz="1050" b="1" dirty="0">
                          <a:solidFill>
                            <a:srgbClr val="565C62"/>
                          </a:solidFill>
                        </a:rPr>
                        <a:t>-Québec</a:t>
                      </a: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CA" sz="1200" dirty="0">
                          <a:sym typeface="Wingdings"/>
                          <a:hlinkClick r:id="rId14"/>
                        </a:rPr>
                        <a:t> </a:t>
                      </a:r>
                      <a:endParaRPr lang="fr-CA" sz="1200" dirty="0"/>
                    </a:p>
                  </a:txBody>
                  <a:tcPr anchor="ctr"/>
                </a:tc>
                <a:tc>
                  <a:txBody>
                    <a:bodyPr/>
                    <a:lstStyle/>
                    <a:p>
                      <a:r>
                        <a:rPr lang="fr-CA" sz="1050" b="0" dirty="0">
                          <a:solidFill>
                            <a:srgbClr val="565C62"/>
                          </a:solidFill>
                        </a:rPr>
                        <a:t>Fournit à la population québécoise des composants et substituts sanguins, tissus humains et opère une banque de sang de cordon</a:t>
                      </a:r>
                      <a:endParaRPr lang="fr-CA" sz="900" dirty="0">
                        <a:solidFill>
                          <a:srgbClr val="565C62"/>
                        </a:solidFill>
                      </a:endParaRPr>
                    </a:p>
                  </a:txBody>
                  <a:tcPr anchor="ctr"/>
                </a:tc>
                <a:extLst>
                  <a:ext uri="{0D108BD9-81ED-4DB2-BD59-A6C34878D82A}">
                    <a16:rowId xmlns:a16="http://schemas.microsoft.com/office/drawing/2014/main" val="10009"/>
                  </a:ext>
                </a:extLst>
              </a:tr>
              <a:tr h="370840">
                <a:tc>
                  <a:txBody>
                    <a:bodyPr/>
                    <a:lstStyle/>
                    <a:p>
                      <a:r>
                        <a:rPr lang="fr-CA" sz="1050" b="1" dirty="0" err="1">
                          <a:solidFill>
                            <a:srgbClr val="565C62"/>
                          </a:solidFill>
                        </a:rPr>
                        <a:t>Invacare</a:t>
                      </a:r>
                      <a:r>
                        <a:rPr lang="fr-CA" sz="1050" b="1" baseline="0" dirty="0">
                          <a:solidFill>
                            <a:srgbClr val="565C62"/>
                          </a:solidFill>
                        </a:rPr>
                        <a:t> Canada</a:t>
                      </a:r>
                      <a:endParaRPr lang="fr-CA" sz="1050" b="1" dirty="0">
                        <a:solidFill>
                          <a:srgbClr val="565C62"/>
                        </a:solidFill>
                      </a:endParaRPr>
                    </a:p>
                  </a:txBody>
                  <a:tcPr anchor="ctr"/>
                </a:tc>
                <a:tc>
                  <a:txBody>
                    <a:bodyPr/>
                    <a:lstStyle/>
                    <a:p>
                      <a:pPr algn="ctr"/>
                      <a:r>
                        <a:rPr lang="fr-CA" sz="1200" dirty="0">
                          <a:sym typeface="Wingdings"/>
                          <a:hlinkClick r:id="rId15"/>
                        </a:rPr>
                        <a:t> </a:t>
                      </a:r>
                      <a:endParaRPr lang="fr-CA" sz="1200" dirty="0"/>
                    </a:p>
                  </a:txBody>
                  <a:tcPr anchor="ctr"/>
                </a:tc>
                <a:tc>
                  <a:txBody>
                    <a:bodyPr/>
                    <a:lstStyle/>
                    <a:p>
                      <a:r>
                        <a:rPr lang="fr-CA" sz="1050" dirty="0">
                          <a:solidFill>
                            <a:srgbClr val="565C62"/>
                          </a:solidFill>
                        </a:rPr>
                        <a:t>Produits et dispositifs médicaux destinés à la réadaptation et aux soins à domicile</a:t>
                      </a:r>
                      <a:endParaRPr lang="fr-CA" sz="600" dirty="0">
                        <a:solidFill>
                          <a:srgbClr val="565C62"/>
                        </a:solidFill>
                      </a:endParaRPr>
                    </a:p>
                  </a:txBody>
                  <a:tcPr anchor="ctr"/>
                </a:tc>
                <a:extLst>
                  <a:ext uri="{0D108BD9-81ED-4DB2-BD59-A6C34878D82A}">
                    <a16:rowId xmlns:a16="http://schemas.microsoft.com/office/drawing/2014/main" val="10010"/>
                  </a:ext>
                </a:extLst>
              </a:tr>
            </a:tbl>
          </a:graphicData>
        </a:graphic>
      </p:graphicFrame>
    </p:spTree>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fr-FR" dirty="0"/>
              <a:t>ANNEXE 2 : </a:t>
            </a:r>
            <a:r>
              <a:rPr lang="fr-FR"/>
              <a:t>Principales entreprises</a:t>
            </a:r>
            <a:endParaRPr lang="fr-CA" sz="900" dirty="0"/>
          </a:p>
        </p:txBody>
      </p:sp>
      <p:sp>
        <p:nvSpPr>
          <p:cNvPr id="3" name="Content Placeholder 2"/>
          <p:cNvSpPr>
            <a:spLocks noGrp="1"/>
          </p:cNvSpPr>
          <p:nvPr>
            <p:ph idx="1"/>
            <p:custDataLst>
              <p:tags r:id="rId2"/>
            </p:custDataLst>
          </p:nvPr>
        </p:nvSpPr>
        <p:spPr>
          <a:xfrm>
            <a:off x="1172386" y="1600201"/>
            <a:ext cx="7680326" cy="228600"/>
          </a:xfrm>
        </p:spPr>
        <p:txBody>
          <a:bodyPr/>
          <a:lstStyle/>
          <a:p>
            <a:r>
              <a:rPr lang="fr-FR" sz="1100" i="1" u="sng" dirty="0"/>
              <a:t>DISPOSITIFS MÉDICAUX, TECHNOLOGIES MÉDICALES  (Suite)</a:t>
            </a:r>
          </a:p>
          <a:p>
            <a:endParaRPr lang="fr-FR" sz="1050" i="1" u="sng" dirty="0"/>
          </a:p>
          <a:p>
            <a:pPr lvl="0">
              <a:spcBef>
                <a:spcPts val="1200"/>
              </a:spcBef>
            </a:pPr>
            <a:endParaRPr lang="fr-CA" sz="1050" dirty="0">
              <a:solidFill>
                <a:srgbClr val="565C62"/>
              </a:solidFill>
            </a:endParaRPr>
          </a:p>
          <a:p>
            <a:pPr lvl="0">
              <a:spcBef>
                <a:spcPts val="1200"/>
              </a:spcBef>
            </a:pPr>
            <a:endParaRPr lang="fr-CA" sz="1050" dirty="0">
              <a:solidFill>
                <a:srgbClr val="565C62"/>
              </a:solidFill>
            </a:endParaRPr>
          </a:p>
          <a:p>
            <a:endParaRPr lang="fr-CA" dirty="0">
              <a:solidFill>
                <a:srgbClr val="00193F"/>
              </a:solidFill>
            </a:endParaRPr>
          </a:p>
          <a:p>
            <a:endParaRPr lang="fr-CA" dirty="0"/>
          </a:p>
        </p:txBody>
      </p:sp>
      <p:sp>
        <p:nvSpPr>
          <p:cNvPr id="4" name="Slide Number Placeholder 3"/>
          <p:cNvSpPr>
            <a:spLocks noGrp="1"/>
          </p:cNvSpPr>
          <p:nvPr>
            <p:ph type="sldNum" sz="quarter" idx="12"/>
            <p:custDataLst>
              <p:tags r:id="rId3"/>
            </p:custDataLst>
          </p:nvPr>
        </p:nvSpPr>
        <p:spPr/>
        <p:txBody>
          <a:bodyPr/>
          <a:lstStyle/>
          <a:p>
            <a:fld id="{B7CCD2B4-99E9-D948-A3A8-62D945B078FA}" type="slidenum">
              <a:rPr lang="fr-FR" smtClean="0"/>
              <a:pPr/>
              <a:t>32</a:t>
            </a:fld>
            <a:endParaRPr lang="fr-FR" dirty="0"/>
          </a:p>
        </p:txBody>
      </p:sp>
      <p:graphicFrame>
        <p:nvGraphicFramePr>
          <p:cNvPr id="5" name="Tableau 4"/>
          <p:cNvGraphicFramePr>
            <a:graphicFrameLocks noGrp="1"/>
          </p:cNvGraphicFramePr>
          <p:nvPr/>
        </p:nvGraphicFramePr>
        <p:xfrm>
          <a:off x="1173793" y="1961224"/>
          <a:ext cx="7640007" cy="4572000"/>
        </p:xfrm>
        <a:graphic>
          <a:graphicData uri="http://schemas.openxmlformats.org/drawingml/2006/table">
            <a:tbl>
              <a:tblPr firstRow="1" bandRow="1">
                <a:tableStyleId>{5C22544A-7EE6-4342-B048-85BDC9FD1C3A}</a:tableStyleId>
              </a:tblPr>
              <a:tblGrid>
                <a:gridCol w="2546669">
                  <a:extLst>
                    <a:ext uri="{9D8B030D-6E8A-4147-A177-3AD203B41FA5}">
                      <a16:colId xmlns:a16="http://schemas.microsoft.com/office/drawing/2014/main" val="20000"/>
                    </a:ext>
                  </a:extLst>
                </a:gridCol>
                <a:gridCol w="893158">
                  <a:extLst>
                    <a:ext uri="{9D8B030D-6E8A-4147-A177-3AD203B41FA5}">
                      <a16:colId xmlns:a16="http://schemas.microsoft.com/office/drawing/2014/main" val="20001"/>
                    </a:ext>
                  </a:extLst>
                </a:gridCol>
                <a:gridCol w="4200180">
                  <a:extLst>
                    <a:ext uri="{9D8B030D-6E8A-4147-A177-3AD203B41FA5}">
                      <a16:colId xmlns:a16="http://schemas.microsoft.com/office/drawing/2014/main" val="20002"/>
                    </a:ext>
                  </a:extLst>
                </a:gridCol>
              </a:tblGrid>
              <a:tr h="370840">
                <a:tc>
                  <a:txBody>
                    <a:bodyPr/>
                    <a:lstStyle/>
                    <a:p>
                      <a:pPr algn="ctr"/>
                      <a:r>
                        <a:rPr lang="fr-CA" sz="1200" dirty="0">
                          <a:solidFill>
                            <a:srgbClr val="FFD200"/>
                          </a:solidFill>
                        </a:rPr>
                        <a:t>Entreprise</a:t>
                      </a:r>
                    </a:p>
                  </a:txBody>
                  <a:tcPr anchor="ctr"/>
                </a:tc>
                <a:tc>
                  <a:txBody>
                    <a:bodyPr/>
                    <a:lstStyle/>
                    <a:p>
                      <a:pPr algn="ctr"/>
                      <a:r>
                        <a:rPr lang="fr-CA" sz="1200" dirty="0">
                          <a:solidFill>
                            <a:srgbClr val="FFD200"/>
                          </a:solidFill>
                        </a:rPr>
                        <a:t>Site web</a:t>
                      </a:r>
                    </a:p>
                  </a:txBody>
                  <a:tcPr anchor="ctr"/>
                </a:tc>
                <a:tc>
                  <a:txBody>
                    <a:bodyPr/>
                    <a:lstStyle/>
                    <a:p>
                      <a:pPr algn="ctr"/>
                      <a:r>
                        <a:rPr lang="fr-CA" sz="1200" dirty="0">
                          <a:solidFill>
                            <a:srgbClr val="FFD200"/>
                          </a:solidFill>
                        </a:rPr>
                        <a:t>Domaine, champ</a:t>
                      </a:r>
                      <a:r>
                        <a:rPr lang="fr-CA" sz="1200" baseline="0" dirty="0">
                          <a:solidFill>
                            <a:srgbClr val="FFD200"/>
                          </a:solidFill>
                        </a:rPr>
                        <a:t> d’activité</a:t>
                      </a:r>
                      <a:endParaRPr lang="fr-CA" sz="1200" dirty="0">
                        <a:solidFill>
                          <a:srgbClr val="FFD200"/>
                        </a:solidFill>
                      </a:endParaRPr>
                    </a:p>
                  </a:txBody>
                  <a:tcPr anchor="ctr"/>
                </a:tc>
                <a:extLst>
                  <a:ext uri="{0D108BD9-81ED-4DB2-BD59-A6C34878D82A}">
                    <a16:rowId xmlns:a16="http://schemas.microsoft.com/office/drawing/2014/main" val="10000"/>
                  </a:ext>
                </a:extLst>
              </a:tr>
              <a:tr h="370840">
                <a:tc>
                  <a:txBody>
                    <a:bodyPr/>
                    <a:lstStyle/>
                    <a:p>
                      <a:r>
                        <a:rPr lang="fr-CA" sz="1050" b="1" dirty="0" err="1">
                          <a:solidFill>
                            <a:srgbClr val="565C62"/>
                          </a:solidFill>
                        </a:rPr>
                        <a:t>Kinova</a:t>
                      </a:r>
                      <a:r>
                        <a:rPr lang="fr-CA" sz="1050" b="1" baseline="0" dirty="0">
                          <a:solidFill>
                            <a:srgbClr val="565C62"/>
                          </a:solidFill>
                        </a:rPr>
                        <a:t> </a:t>
                      </a:r>
                      <a:r>
                        <a:rPr lang="fr-CA" sz="1050" b="1" baseline="0" dirty="0" err="1">
                          <a:solidFill>
                            <a:srgbClr val="565C62"/>
                          </a:solidFill>
                        </a:rPr>
                        <a:t>Robotics</a:t>
                      </a:r>
                      <a:endParaRPr lang="fr-CA" sz="1050" b="1" dirty="0">
                        <a:solidFill>
                          <a:srgbClr val="565C62"/>
                        </a:solidFill>
                      </a:endParaRPr>
                    </a:p>
                  </a:txBody>
                  <a:tcPr anchor="ctr"/>
                </a:tc>
                <a:tc>
                  <a:txBody>
                    <a:bodyPr/>
                    <a:lstStyle/>
                    <a:p>
                      <a:pPr algn="ctr"/>
                      <a:r>
                        <a:rPr lang="fr-CA" sz="1200" dirty="0">
                          <a:sym typeface="Wingdings"/>
                          <a:hlinkClick r:id="rId6"/>
                        </a:rPr>
                        <a:t> </a:t>
                      </a:r>
                      <a:endParaRPr lang="fr-CA" sz="1200" dirty="0"/>
                    </a:p>
                  </a:txBody>
                  <a:tcPr anchor="ctr"/>
                </a:tc>
                <a:tc>
                  <a:txBody>
                    <a:bodyPr/>
                    <a:lstStyle/>
                    <a:p>
                      <a:r>
                        <a:rPr lang="fr-CA" sz="1050" b="0" dirty="0">
                          <a:solidFill>
                            <a:srgbClr val="565C62"/>
                          </a:solidFill>
                        </a:rPr>
                        <a:t>Bras robotisé à trois doigts pour les personnes en fauteuil motorisé</a:t>
                      </a:r>
                      <a:endParaRPr lang="fr-CA" sz="600" dirty="0">
                        <a:solidFill>
                          <a:srgbClr val="565C62"/>
                        </a:solidFill>
                      </a:endParaRPr>
                    </a:p>
                  </a:txBody>
                  <a:tcPr anchor="ctr"/>
                </a:tc>
                <a:extLst>
                  <a:ext uri="{0D108BD9-81ED-4DB2-BD59-A6C34878D82A}">
                    <a16:rowId xmlns:a16="http://schemas.microsoft.com/office/drawing/2014/main" val="10001"/>
                  </a:ext>
                </a:extLst>
              </a:tr>
              <a:tr h="370840">
                <a:tc>
                  <a:txBody>
                    <a:bodyPr/>
                    <a:lstStyle/>
                    <a:p>
                      <a:r>
                        <a:rPr lang="fr-CA" sz="1050" b="1" baseline="0" dirty="0" err="1">
                          <a:solidFill>
                            <a:srgbClr val="565C62"/>
                          </a:solidFill>
                        </a:rPr>
                        <a:t>Klox</a:t>
                      </a:r>
                      <a:r>
                        <a:rPr lang="fr-CA" sz="1050" b="1" baseline="0" dirty="0">
                          <a:solidFill>
                            <a:srgbClr val="565C62"/>
                          </a:solidFill>
                        </a:rPr>
                        <a:t> Technologies</a:t>
                      </a:r>
                      <a:endParaRPr lang="fr-CA" sz="1050" b="1" dirty="0"/>
                    </a:p>
                  </a:txBody>
                  <a:tcPr anchor="ctr"/>
                </a:tc>
                <a:tc>
                  <a:txBody>
                    <a:bodyPr/>
                    <a:lstStyle/>
                    <a:p>
                      <a:pPr algn="ctr"/>
                      <a:r>
                        <a:rPr lang="fr-CA" sz="1200" dirty="0">
                          <a:sym typeface="Wingdings"/>
                          <a:hlinkClick r:id="rId7"/>
                        </a:rPr>
                        <a:t> </a:t>
                      </a:r>
                      <a:endParaRPr lang="fr-CA" sz="1200" dirty="0"/>
                    </a:p>
                  </a:txBody>
                  <a:tcPr anchor="ctr"/>
                </a:tc>
                <a:tc>
                  <a:txBody>
                    <a:bodyPr/>
                    <a:lstStyle/>
                    <a:p>
                      <a:r>
                        <a:rPr lang="fr-CA" sz="1050" b="0" dirty="0">
                          <a:solidFill>
                            <a:srgbClr val="565C62"/>
                          </a:solidFill>
                        </a:rPr>
                        <a:t>S</a:t>
                      </a:r>
                      <a:r>
                        <a:rPr lang="fr-CA" sz="1050" dirty="0">
                          <a:solidFill>
                            <a:srgbClr val="565C62"/>
                          </a:solidFill>
                        </a:rPr>
                        <a:t>ystème </a:t>
                      </a:r>
                      <a:r>
                        <a:rPr lang="fr-CA" sz="1050" dirty="0" err="1">
                          <a:solidFill>
                            <a:srgbClr val="565C62"/>
                          </a:solidFill>
                        </a:rPr>
                        <a:t>biophotonique</a:t>
                      </a:r>
                      <a:r>
                        <a:rPr lang="fr-CA" sz="1050" dirty="0">
                          <a:solidFill>
                            <a:srgbClr val="565C62"/>
                          </a:solidFill>
                        </a:rPr>
                        <a:t> couplé à un gel capteur de lumière</a:t>
                      </a:r>
                      <a:endParaRPr lang="fr-CA" sz="600" dirty="0">
                        <a:solidFill>
                          <a:srgbClr val="565C62"/>
                        </a:solidFill>
                      </a:endParaRPr>
                    </a:p>
                  </a:txBody>
                  <a:tcPr anchor="ctr"/>
                </a:tc>
                <a:extLst>
                  <a:ext uri="{0D108BD9-81ED-4DB2-BD59-A6C34878D82A}">
                    <a16:rowId xmlns:a16="http://schemas.microsoft.com/office/drawing/2014/main" val="10002"/>
                  </a:ext>
                </a:extLst>
              </a:tr>
              <a:tr h="370840">
                <a:tc>
                  <a:txBody>
                    <a:bodyPr/>
                    <a:lstStyle/>
                    <a:p>
                      <a:r>
                        <a:rPr lang="fr-CA" sz="1050" b="1" dirty="0">
                          <a:solidFill>
                            <a:srgbClr val="565C62"/>
                          </a:solidFill>
                        </a:rPr>
                        <a:t>Laborie</a:t>
                      </a:r>
                      <a:r>
                        <a:rPr lang="fr-CA" sz="1050" b="1" baseline="0" dirty="0">
                          <a:solidFill>
                            <a:srgbClr val="565C62"/>
                          </a:solidFill>
                        </a:rPr>
                        <a:t> </a:t>
                      </a:r>
                      <a:r>
                        <a:rPr lang="fr-CA" sz="1050" b="1" baseline="0" dirty="0" err="1">
                          <a:solidFill>
                            <a:srgbClr val="565C62"/>
                          </a:solidFill>
                        </a:rPr>
                        <a:t>Medical</a:t>
                      </a:r>
                      <a:r>
                        <a:rPr lang="fr-CA" sz="1050" b="1" baseline="0" dirty="0">
                          <a:solidFill>
                            <a:srgbClr val="565C62"/>
                          </a:solidFill>
                        </a:rPr>
                        <a:t> Technologies</a:t>
                      </a:r>
                      <a:endParaRPr lang="fr-CA" sz="1050" b="1" dirty="0">
                        <a:solidFill>
                          <a:srgbClr val="565C62"/>
                        </a:solidFill>
                      </a:endParaRPr>
                    </a:p>
                  </a:txBody>
                  <a:tcPr anchor="ctr"/>
                </a:tc>
                <a:tc>
                  <a:txBody>
                    <a:bodyPr/>
                    <a:lstStyle/>
                    <a:p>
                      <a:pPr algn="ctr"/>
                      <a:r>
                        <a:rPr lang="fr-CA" sz="1200" dirty="0">
                          <a:sym typeface="Wingdings"/>
                          <a:hlinkClick r:id="rId8"/>
                        </a:rPr>
                        <a:t> </a:t>
                      </a:r>
                      <a:endParaRPr lang="fr-CA" sz="1200" dirty="0"/>
                    </a:p>
                  </a:txBody>
                  <a:tcPr anchor="ctr"/>
                </a:tc>
                <a:tc>
                  <a:txBody>
                    <a:bodyPr/>
                    <a:lstStyle/>
                    <a:p>
                      <a:r>
                        <a:rPr lang="en-US" sz="1050" dirty="0" err="1">
                          <a:solidFill>
                            <a:srgbClr val="565C62"/>
                          </a:solidFill>
                        </a:rPr>
                        <a:t>Dispositifs</a:t>
                      </a:r>
                      <a:r>
                        <a:rPr lang="en-US" sz="1050" baseline="0" dirty="0">
                          <a:solidFill>
                            <a:srgbClr val="565C62"/>
                          </a:solidFill>
                        </a:rPr>
                        <a:t> </a:t>
                      </a:r>
                      <a:r>
                        <a:rPr lang="en-US" sz="1050" baseline="0" dirty="0" err="1">
                          <a:solidFill>
                            <a:srgbClr val="565C62"/>
                          </a:solidFill>
                        </a:rPr>
                        <a:t>médicaux</a:t>
                      </a:r>
                      <a:r>
                        <a:rPr lang="en-US" sz="1050" baseline="0" dirty="0">
                          <a:solidFill>
                            <a:srgbClr val="565C62"/>
                          </a:solidFill>
                        </a:rPr>
                        <a:t> et </a:t>
                      </a:r>
                      <a:r>
                        <a:rPr lang="en-US" sz="1050" baseline="0" dirty="0" err="1">
                          <a:solidFill>
                            <a:srgbClr val="565C62"/>
                          </a:solidFill>
                        </a:rPr>
                        <a:t>fournitures</a:t>
                      </a:r>
                      <a:r>
                        <a:rPr lang="en-US" sz="1050" baseline="0" dirty="0">
                          <a:solidFill>
                            <a:srgbClr val="565C62"/>
                          </a:solidFill>
                        </a:rPr>
                        <a:t> </a:t>
                      </a:r>
                      <a:r>
                        <a:rPr lang="en-US" sz="1050" baseline="0" dirty="0" err="1">
                          <a:solidFill>
                            <a:srgbClr val="565C62"/>
                          </a:solidFill>
                        </a:rPr>
                        <a:t>destinés</a:t>
                      </a:r>
                      <a:r>
                        <a:rPr lang="en-US" sz="1050" baseline="0" dirty="0">
                          <a:solidFill>
                            <a:srgbClr val="565C62"/>
                          </a:solidFill>
                        </a:rPr>
                        <a:t> à </a:t>
                      </a:r>
                      <a:r>
                        <a:rPr lang="en-US" sz="1050" baseline="0" dirty="0" err="1">
                          <a:solidFill>
                            <a:srgbClr val="565C62"/>
                          </a:solidFill>
                        </a:rPr>
                        <a:t>l’urologie</a:t>
                      </a:r>
                      <a:r>
                        <a:rPr lang="en-US" sz="1050" baseline="0" dirty="0">
                          <a:solidFill>
                            <a:srgbClr val="565C62"/>
                          </a:solidFill>
                        </a:rPr>
                        <a:t> et à la </a:t>
                      </a:r>
                      <a:r>
                        <a:rPr lang="en-US" sz="1050" baseline="0" dirty="0" err="1">
                          <a:solidFill>
                            <a:srgbClr val="565C62"/>
                          </a:solidFill>
                        </a:rPr>
                        <a:t>gynécologie</a:t>
                      </a:r>
                      <a:endParaRPr lang="en-US" sz="1050" dirty="0">
                        <a:solidFill>
                          <a:srgbClr val="565C62"/>
                        </a:solidFill>
                      </a:endParaRPr>
                    </a:p>
                  </a:txBody>
                  <a:tcPr anchor="ctr"/>
                </a:tc>
                <a:extLst>
                  <a:ext uri="{0D108BD9-81ED-4DB2-BD59-A6C34878D82A}">
                    <a16:rowId xmlns:a16="http://schemas.microsoft.com/office/drawing/2014/main" val="10003"/>
                  </a:ext>
                </a:extLst>
              </a:tr>
              <a:tr h="370840">
                <a:tc>
                  <a:txBody>
                    <a:bodyPr/>
                    <a:lstStyle/>
                    <a:p>
                      <a:r>
                        <a:rPr lang="fr-CA" sz="1050" b="1" dirty="0" err="1">
                          <a:solidFill>
                            <a:srgbClr val="565C62"/>
                          </a:solidFill>
                        </a:rPr>
                        <a:t>Lantheus</a:t>
                      </a:r>
                      <a:r>
                        <a:rPr lang="fr-CA" sz="1050" b="1" baseline="0" dirty="0">
                          <a:solidFill>
                            <a:srgbClr val="565C62"/>
                          </a:solidFill>
                        </a:rPr>
                        <a:t> </a:t>
                      </a:r>
                      <a:r>
                        <a:rPr lang="fr-CA" sz="1050" b="1" baseline="0" dirty="0" err="1">
                          <a:solidFill>
                            <a:srgbClr val="565C62"/>
                          </a:solidFill>
                        </a:rPr>
                        <a:t>Medical</a:t>
                      </a:r>
                      <a:r>
                        <a:rPr lang="fr-CA" sz="1050" b="1" baseline="0" dirty="0">
                          <a:solidFill>
                            <a:srgbClr val="565C62"/>
                          </a:solidFill>
                        </a:rPr>
                        <a:t> Imaging</a:t>
                      </a:r>
                      <a:endParaRPr lang="fr-CA" sz="1050" b="1" dirty="0">
                        <a:solidFill>
                          <a:srgbClr val="565C62"/>
                        </a:solidFill>
                      </a:endParaRPr>
                    </a:p>
                  </a:txBody>
                  <a:tcPr anchor="ctr"/>
                </a:tc>
                <a:tc>
                  <a:txBody>
                    <a:bodyPr/>
                    <a:lstStyle/>
                    <a:p>
                      <a:pPr algn="ctr"/>
                      <a:r>
                        <a:rPr lang="fr-CA" sz="1200" dirty="0">
                          <a:sym typeface="Wingdings"/>
                          <a:hlinkClick r:id="rId9"/>
                        </a:rPr>
                        <a:t> </a:t>
                      </a:r>
                      <a:endParaRPr lang="fr-CA" sz="1200" dirty="0"/>
                    </a:p>
                  </a:txBody>
                  <a:tcPr anchor="ctr"/>
                </a:tc>
                <a:tc>
                  <a:txBody>
                    <a:bodyPr/>
                    <a:lstStyle/>
                    <a:p>
                      <a:r>
                        <a:rPr lang="fr-CA" sz="1050" dirty="0">
                          <a:solidFill>
                            <a:srgbClr val="565C62"/>
                          </a:solidFill>
                        </a:rPr>
                        <a:t>Réactifs et agents pour les diagnostic</a:t>
                      </a:r>
                      <a:r>
                        <a:rPr lang="fr-CA" sz="1050" baseline="0" dirty="0">
                          <a:solidFill>
                            <a:srgbClr val="565C62"/>
                          </a:solidFill>
                        </a:rPr>
                        <a:t> par </a:t>
                      </a:r>
                      <a:r>
                        <a:rPr lang="fr-CA" sz="1050" dirty="0">
                          <a:solidFill>
                            <a:srgbClr val="565C62"/>
                          </a:solidFill>
                        </a:rPr>
                        <a:t>imagerie médicale.</a:t>
                      </a:r>
                    </a:p>
                  </a:txBody>
                  <a:tcPr anchor="ctr"/>
                </a:tc>
                <a:extLst>
                  <a:ext uri="{0D108BD9-81ED-4DB2-BD59-A6C34878D82A}">
                    <a16:rowId xmlns:a16="http://schemas.microsoft.com/office/drawing/2014/main" val="10004"/>
                  </a:ext>
                </a:extLst>
              </a:tr>
              <a:tr h="370840">
                <a:tc>
                  <a:txBody>
                    <a:bodyPr/>
                    <a:lstStyle/>
                    <a:p>
                      <a:r>
                        <a:rPr lang="fr-CA" sz="1050" b="1" dirty="0" err="1">
                          <a:solidFill>
                            <a:srgbClr val="565C62"/>
                          </a:solidFill>
                        </a:rPr>
                        <a:t>Maetta</a:t>
                      </a:r>
                      <a:endParaRPr lang="fr-CA" sz="1050" b="1" dirty="0">
                        <a:solidFill>
                          <a:srgbClr val="565C62"/>
                        </a:solidFill>
                      </a:endParaRPr>
                    </a:p>
                  </a:txBody>
                  <a:tcPr anchor="ctr"/>
                </a:tc>
                <a:tc>
                  <a:txBody>
                    <a:bodyPr/>
                    <a:lstStyle/>
                    <a:p>
                      <a:pPr algn="ctr"/>
                      <a:r>
                        <a:rPr lang="fr-CA" sz="1200" dirty="0">
                          <a:sym typeface="Wingdings"/>
                          <a:hlinkClick r:id="rId10"/>
                        </a:rPr>
                        <a:t> </a:t>
                      </a:r>
                      <a:endParaRPr lang="fr-CA" sz="1200" dirty="0"/>
                    </a:p>
                  </a:txBody>
                  <a:tcPr anchor="ctr"/>
                </a:tc>
                <a:tc>
                  <a:txBody>
                    <a:bodyPr/>
                    <a:lstStyle/>
                    <a:p>
                      <a:r>
                        <a:rPr lang="fr-CA" sz="1050" dirty="0">
                          <a:solidFill>
                            <a:srgbClr val="565C62"/>
                          </a:solidFill>
                        </a:rPr>
                        <a:t>Moulage par injection de poudres métalliques pour implants et instruments orthopédiques</a:t>
                      </a:r>
                    </a:p>
                  </a:txBody>
                  <a:tcPr anchor="ctr"/>
                </a:tc>
                <a:extLst>
                  <a:ext uri="{0D108BD9-81ED-4DB2-BD59-A6C34878D82A}">
                    <a16:rowId xmlns:a16="http://schemas.microsoft.com/office/drawing/2014/main" val="10005"/>
                  </a:ext>
                </a:extLst>
              </a:tr>
              <a:tr h="370840">
                <a:tc>
                  <a:txBody>
                    <a:bodyPr/>
                    <a:lstStyle/>
                    <a:p>
                      <a:r>
                        <a:rPr lang="fr-CA" sz="1050" b="1" dirty="0" err="1">
                          <a:solidFill>
                            <a:srgbClr val="565C62"/>
                          </a:solidFill>
                        </a:rPr>
                        <a:t>Masimo</a:t>
                      </a:r>
                      <a:r>
                        <a:rPr lang="fr-CA" sz="1050" b="1" baseline="0" dirty="0">
                          <a:solidFill>
                            <a:srgbClr val="565C62"/>
                          </a:solidFill>
                        </a:rPr>
                        <a:t> Canada</a:t>
                      </a:r>
                      <a:endParaRPr lang="fr-CA" sz="1050" b="1" dirty="0">
                        <a:solidFill>
                          <a:srgbClr val="565C62"/>
                        </a:solidFill>
                      </a:endParaRPr>
                    </a:p>
                  </a:txBody>
                  <a:tcPr anchor="ctr"/>
                </a:tc>
                <a:tc>
                  <a:txBody>
                    <a:bodyPr/>
                    <a:lstStyle/>
                    <a:p>
                      <a:pPr algn="ctr"/>
                      <a:r>
                        <a:rPr lang="fr-CA" sz="1200" dirty="0">
                          <a:sym typeface="Wingdings"/>
                          <a:hlinkClick r:id="rId11"/>
                        </a:rPr>
                        <a:t> </a:t>
                      </a:r>
                      <a:endParaRPr lang="fr-CA" sz="1200" dirty="0"/>
                    </a:p>
                  </a:txBody>
                  <a:tcPr anchor="ctr"/>
                </a:tc>
                <a:tc>
                  <a:txBody>
                    <a:bodyPr/>
                    <a:lstStyle/>
                    <a:p>
                      <a:r>
                        <a:rPr lang="fr-CA" sz="1050" dirty="0">
                          <a:solidFill>
                            <a:srgbClr val="565C62"/>
                          </a:solidFill>
                        </a:rPr>
                        <a:t>Systèmes</a:t>
                      </a:r>
                      <a:r>
                        <a:rPr lang="fr-CA" sz="1050" baseline="0" dirty="0">
                          <a:solidFill>
                            <a:srgbClr val="565C62"/>
                          </a:solidFill>
                        </a:rPr>
                        <a:t> et équipements de monitoring non-invasif de patients</a:t>
                      </a:r>
                    </a:p>
                  </a:txBody>
                  <a:tcPr anchor="ctr"/>
                </a:tc>
                <a:extLst>
                  <a:ext uri="{0D108BD9-81ED-4DB2-BD59-A6C34878D82A}">
                    <a16:rowId xmlns:a16="http://schemas.microsoft.com/office/drawing/2014/main" val="10006"/>
                  </a:ext>
                </a:extLst>
              </a:tr>
              <a:tr h="370840">
                <a:tc>
                  <a:txBody>
                    <a:bodyPr/>
                    <a:lstStyle/>
                    <a:p>
                      <a:r>
                        <a:rPr lang="fr-CA" sz="1050" b="1" baseline="0" dirty="0" err="1">
                          <a:solidFill>
                            <a:srgbClr val="565C62"/>
                          </a:solidFill>
                        </a:rPr>
                        <a:t>Medical</a:t>
                      </a:r>
                      <a:r>
                        <a:rPr lang="fr-CA" sz="1050" b="1" baseline="0" dirty="0">
                          <a:solidFill>
                            <a:srgbClr val="565C62"/>
                          </a:solidFill>
                        </a:rPr>
                        <a:t> Plastic </a:t>
                      </a:r>
                      <a:r>
                        <a:rPr lang="fr-CA" sz="1050" b="1" baseline="0" dirty="0" err="1">
                          <a:solidFill>
                            <a:srgbClr val="565C62"/>
                          </a:solidFill>
                        </a:rPr>
                        <a:t>Devices</a:t>
                      </a:r>
                      <a:endParaRPr lang="fr-CA" sz="1050" b="1" dirty="0">
                        <a:solidFill>
                          <a:srgbClr val="565C62"/>
                        </a:solidFill>
                      </a:endParaRPr>
                    </a:p>
                  </a:txBody>
                  <a:tcPr anchor="ctr"/>
                </a:tc>
                <a:tc>
                  <a:txBody>
                    <a:bodyPr/>
                    <a:lstStyle/>
                    <a:p>
                      <a:pPr algn="ctr"/>
                      <a:r>
                        <a:rPr lang="fr-CA" sz="1200" dirty="0">
                          <a:sym typeface="Wingdings"/>
                          <a:hlinkClick r:id="rId12"/>
                        </a:rPr>
                        <a:t> </a:t>
                      </a:r>
                      <a:endParaRPr lang="fr-CA" sz="1200" dirty="0"/>
                    </a:p>
                  </a:txBody>
                  <a:tcPr anchor="ctr"/>
                </a:tc>
                <a:tc>
                  <a:txBody>
                    <a:bodyPr/>
                    <a:lstStyle/>
                    <a:p>
                      <a:r>
                        <a:rPr lang="fr-CA" sz="1050" dirty="0">
                          <a:solidFill>
                            <a:srgbClr val="565C62"/>
                          </a:solidFill>
                        </a:rPr>
                        <a:t>Fabrication</a:t>
                      </a:r>
                      <a:r>
                        <a:rPr lang="fr-CA" sz="1050" baseline="0" dirty="0">
                          <a:solidFill>
                            <a:srgbClr val="565C62"/>
                          </a:solidFill>
                        </a:rPr>
                        <a:t> de dispositifs médicaux en matière plastique</a:t>
                      </a:r>
                      <a:endParaRPr lang="fr-CA" sz="1050" dirty="0">
                        <a:solidFill>
                          <a:srgbClr val="565C62"/>
                        </a:solidFill>
                      </a:endParaRPr>
                    </a:p>
                  </a:txBody>
                  <a:tcPr anchor="ctr"/>
                </a:tc>
                <a:extLst>
                  <a:ext uri="{0D108BD9-81ED-4DB2-BD59-A6C34878D82A}">
                    <a16:rowId xmlns:a16="http://schemas.microsoft.com/office/drawing/2014/main" val="10007"/>
                  </a:ext>
                </a:extLst>
              </a:tr>
              <a:tr h="370840">
                <a:tc>
                  <a:txBody>
                    <a:bodyPr/>
                    <a:lstStyle/>
                    <a:p>
                      <a:r>
                        <a:rPr lang="fr-CA" sz="1050" b="1" baseline="0" dirty="0">
                          <a:solidFill>
                            <a:srgbClr val="565C62"/>
                          </a:solidFill>
                        </a:rPr>
                        <a:t>MIT Canada</a:t>
                      </a:r>
                      <a:endParaRPr lang="fr-CA" sz="1050" b="1" dirty="0">
                        <a:solidFill>
                          <a:srgbClr val="565C62"/>
                        </a:solidFill>
                      </a:endParaRPr>
                    </a:p>
                  </a:txBody>
                  <a:tcPr anchor="ctr"/>
                </a:tc>
                <a:tc>
                  <a:txBody>
                    <a:bodyPr/>
                    <a:lstStyle/>
                    <a:p>
                      <a:pPr algn="ctr"/>
                      <a:r>
                        <a:rPr lang="fr-CA" sz="1200" dirty="0">
                          <a:sym typeface="Wingdings"/>
                          <a:hlinkClick r:id="rId13"/>
                        </a:rPr>
                        <a:t> </a:t>
                      </a:r>
                      <a:endParaRPr lang="fr-CA" sz="1200" dirty="0"/>
                    </a:p>
                  </a:txBody>
                  <a:tcPr anchor="ctr"/>
                </a:tc>
                <a:tc>
                  <a:txBody>
                    <a:bodyPr/>
                    <a:lstStyle/>
                    <a:p>
                      <a:r>
                        <a:rPr lang="fr-CA" sz="1050" dirty="0">
                          <a:solidFill>
                            <a:srgbClr val="565C62"/>
                          </a:solidFill>
                        </a:rPr>
                        <a:t>Injecteurs à jet sans aiguille</a:t>
                      </a:r>
                    </a:p>
                  </a:txBody>
                  <a:tcPr anchor="ctr"/>
                </a:tc>
                <a:extLst>
                  <a:ext uri="{0D108BD9-81ED-4DB2-BD59-A6C34878D82A}">
                    <a16:rowId xmlns:a16="http://schemas.microsoft.com/office/drawing/2014/main" val="10008"/>
                  </a:ext>
                </a:extLst>
              </a:tr>
              <a:tr h="370840">
                <a:tc>
                  <a:txBody>
                    <a:bodyPr/>
                    <a:lstStyle/>
                    <a:p>
                      <a:r>
                        <a:rPr lang="fr-CA" sz="1050" b="1" baseline="0" dirty="0" err="1">
                          <a:solidFill>
                            <a:srgbClr val="565C62"/>
                          </a:solidFill>
                        </a:rPr>
                        <a:t>Medtronic</a:t>
                      </a:r>
                      <a:r>
                        <a:rPr lang="fr-CA" sz="1050" b="1" baseline="0" dirty="0">
                          <a:solidFill>
                            <a:srgbClr val="565C62"/>
                          </a:solidFill>
                        </a:rPr>
                        <a:t> </a:t>
                      </a:r>
                      <a:r>
                        <a:rPr lang="fr-CA" sz="1050" b="1" baseline="0" dirty="0" err="1">
                          <a:solidFill>
                            <a:srgbClr val="565C62"/>
                          </a:solidFill>
                        </a:rPr>
                        <a:t>Cryocath</a:t>
                      </a:r>
                      <a:endParaRPr lang="fr-CA" sz="1050" b="1" dirty="0">
                        <a:solidFill>
                          <a:srgbClr val="565C62"/>
                        </a:solidFill>
                      </a:endParaRPr>
                    </a:p>
                  </a:txBody>
                  <a:tcPr anchor="ctr"/>
                </a:tc>
                <a:tc>
                  <a:txBody>
                    <a:bodyPr/>
                    <a:lstStyle/>
                    <a:p>
                      <a:pPr algn="ctr"/>
                      <a:r>
                        <a:rPr lang="fr-CA" sz="1200" dirty="0">
                          <a:sym typeface="Wingdings"/>
                          <a:hlinkClick r:id="rId14"/>
                        </a:rPr>
                        <a:t> </a:t>
                      </a:r>
                      <a:endParaRPr lang="fr-CA" sz="1200" dirty="0"/>
                    </a:p>
                  </a:txBody>
                  <a:tcPr anchor="ctr"/>
                </a:tc>
                <a:tc>
                  <a:txBody>
                    <a:bodyPr/>
                    <a:lstStyle/>
                    <a:p>
                      <a:r>
                        <a:rPr lang="fr-CA" sz="1050" dirty="0">
                          <a:solidFill>
                            <a:srgbClr val="565C62"/>
                          </a:solidFill>
                        </a:rPr>
                        <a:t>Produits de cathétérisme pour la cryothérapie et dispositifs connexes destinés au traitement des affections cardiovasculaires</a:t>
                      </a:r>
                    </a:p>
                  </a:txBody>
                  <a:tcPr anchor="ctr"/>
                </a:tc>
                <a:extLst>
                  <a:ext uri="{0D108BD9-81ED-4DB2-BD59-A6C34878D82A}">
                    <a16:rowId xmlns:a16="http://schemas.microsoft.com/office/drawing/2014/main" val="10009"/>
                  </a:ext>
                </a:extLst>
              </a:tr>
              <a:tr h="370840">
                <a:tc>
                  <a:txBody>
                    <a:bodyPr/>
                    <a:lstStyle/>
                    <a:p>
                      <a:r>
                        <a:rPr lang="fr-CA" sz="1050" b="1" dirty="0" err="1">
                          <a:solidFill>
                            <a:srgbClr val="565C62"/>
                          </a:solidFill>
                        </a:rPr>
                        <a:t>MedXL</a:t>
                      </a:r>
                      <a:endParaRPr lang="fr-CA" sz="1050" b="1" dirty="0">
                        <a:solidFill>
                          <a:srgbClr val="565C62"/>
                        </a:solidFill>
                      </a:endParaRPr>
                    </a:p>
                  </a:txBody>
                  <a:tcPr anchor="ctr"/>
                </a:tc>
                <a:tc>
                  <a:txBody>
                    <a:bodyPr/>
                    <a:lstStyle/>
                    <a:p>
                      <a:pPr algn="ctr"/>
                      <a:r>
                        <a:rPr lang="fr-CA" sz="1200" dirty="0">
                          <a:sym typeface="Wingdings"/>
                          <a:hlinkClick r:id="rId15"/>
                        </a:rPr>
                        <a:t> </a:t>
                      </a:r>
                      <a:endParaRPr lang="fr-CA" sz="1200" dirty="0"/>
                    </a:p>
                  </a:txBody>
                  <a:tcPr anchor="ctr"/>
                </a:tc>
                <a:tc>
                  <a:txBody>
                    <a:bodyPr/>
                    <a:lstStyle/>
                    <a:p>
                      <a:r>
                        <a:rPr lang="fr-CA" sz="1050" dirty="0">
                          <a:solidFill>
                            <a:srgbClr val="565C62"/>
                          </a:solidFill>
                        </a:rPr>
                        <a:t>Fabrication de dispositifs médicaux et de seringues</a:t>
                      </a:r>
                      <a:r>
                        <a:rPr lang="fr-CA" sz="1050" baseline="0" dirty="0">
                          <a:solidFill>
                            <a:srgbClr val="565C62"/>
                          </a:solidFill>
                        </a:rPr>
                        <a:t> pré-remplies</a:t>
                      </a:r>
                      <a:endParaRPr lang="fr-CA" sz="600" dirty="0">
                        <a:solidFill>
                          <a:srgbClr val="565C62"/>
                        </a:solidFill>
                      </a:endParaRPr>
                    </a:p>
                  </a:txBody>
                  <a:tcPr anchor="ctr"/>
                </a:tc>
                <a:extLst>
                  <a:ext uri="{0D108BD9-81ED-4DB2-BD59-A6C34878D82A}">
                    <a16:rowId xmlns:a16="http://schemas.microsoft.com/office/drawing/2014/main" val="10010"/>
                  </a:ext>
                </a:extLst>
              </a:tr>
              <a:tr h="370840">
                <a:tc>
                  <a:txBody>
                    <a:bodyPr/>
                    <a:lstStyle/>
                    <a:p>
                      <a:r>
                        <a:rPr lang="fr-CA" sz="1050" b="1" dirty="0" err="1">
                          <a:solidFill>
                            <a:srgbClr val="565C62"/>
                          </a:solidFill>
                        </a:rPr>
                        <a:t>Menodys</a:t>
                      </a:r>
                      <a:endParaRPr lang="fr-CA" sz="1050" b="1" dirty="0">
                        <a:solidFill>
                          <a:srgbClr val="565C62"/>
                        </a:solidFill>
                      </a:endParaRPr>
                    </a:p>
                  </a:txBody>
                  <a:tcPr anchor="ctr"/>
                </a:tc>
                <a:tc>
                  <a:txBody>
                    <a:bodyPr/>
                    <a:lstStyle/>
                    <a:p>
                      <a:pPr algn="ctr"/>
                      <a:r>
                        <a:rPr lang="fr-CA" sz="1200" dirty="0">
                          <a:sym typeface="Wingdings"/>
                          <a:hlinkClick r:id="rId16"/>
                        </a:rPr>
                        <a:t> </a:t>
                      </a:r>
                      <a:endParaRPr lang="fr-CA" sz="1200" dirty="0"/>
                    </a:p>
                  </a:txBody>
                  <a:tcPr anchor="ctr"/>
                </a:tc>
                <a:tc>
                  <a:txBody>
                    <a:bodyPr/>
                    <a:lstStyle/>
                    <a:p>
                      <a:r>
                        <a:rPr lang="fr-CA" sz="1050" b="0" dirty="0">
                          <a:solidFill>
                            <a:srgbClr val="565C62"/>
                          </a:solidFill>
                        </a:rPr>
                        <a:t>Commercialisation  de technologies médicales innovatrices </a:t>
                      </a:r>
                      <a:endParaRPr lang="fr-CA" sz="600" dirty="0">
                        <a:solidFill>
                          <a:srgbClr val="565C62"/>
                        </a:solidFill>
                      </a:endParaRPr>
                    </a:p>
                  </a:txBody>
                  <a:tcPr anchor="ctr"/>
                </a:tc>
                <a:extLst>
                  <a:ext uri="{0D108BD9-81ED-4DB2-BD59-A6C34878D82A}">
                    <a16:rowId xmlns:a16="http://schemas.microsoft.com/office/drawing/2014/main" val="10011"/>
                  </a:ext>
                </a:extLst>
              </a:tr>
            </a:tbl>
          </a:graphicData>
        </a:graphic>
      </p:graphicFrame>
    </p:spTree>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fr-FR" dirty="0"/>
              <a:t>ANNEXE 2 : </a:t>
            </a:r>
            <a:r>
              <a:rPr lang="fr-FR"/>
              <a:t>Principales entreprises</a:t>
            </a:r>
            <a:endParaRPr lang="fr-CA" sz="900" dirty="0"/>
          </a:p>
        </p:txBody>
      </p:sp>
      <p:sp>
        <p:nvSpPr>
          <p:cNvPr id="3" name="Content Placeholder 2"/>
          <p:cNvSpPr>
            <a:spLocks noGrp="1"/>
          </p:cNvSpPr>
          <p:nvPr>
            <p:ph idx="1"/>
            <p:custDataLst>
              <p:tags r:id="rId2"/>
            </p:custDataLst>
          </p:nvPr>
        </p:nvSpPr>
        <p:spPr>
          <a:xfrm>
            <a:off x="1172386" y="1600201"/>
            <a:ext cx="7680326" cy="228600"/>
          </a:xfrm>
        </p:spPr>
        <p:txBody>
          <a:bodyPr/>
          <a:lstStyle/>
          <a:p>
            <a:r>
              <a:rPr lang="fr-FR" sz="1100" i="1" u="sng" dirty="0"/>
              <a:t>DISPOSITIFS MÉDICAUX, TECHNOLOGIES MÉDICALES  (Suite)</a:t>
            </a:r>
          </a:p>
          <a:p>
            <a:endParaRPr lang="fr-FR" sz="1050" i="1" u="sng" dirty="0"/>
          </a:p>
          <a:p>
            <a:pPr lvl="0">
              <a:spcBef>
                <a:spcPts val="1200"/>
              </a:spcBef>
            </a:pPr>
            <a:endParaRPr lang="fr-CA" sz="1050" dirty="0">
              <a:solidFill>
                <a:srgbClr val="565C62"/>
              </a:solidFill>
            </a:endParaRPr>
          </a:p>
          <a:p>
            <a:pPr lvl="0">
              <a:spcBef>
                <a:spcPts val="1200"/>
              </a:spcBef>
            </a:pPr>
            <a:endParaRPr lang="fr-CA" sz="1050" dirty="0">
              <a:solidFill>
                <a:srgbClr val="565C62"/>
              </a:solidFill>
            </a:endParaRPr>
          </a:p>
          <a:p>
            <a:endParaRPr lang="fr-CA" dirty="0">
              <a:solidFill>
                <a:srgbClr val="00193F"/>
              </a:solidFill>
            </a:endParaRPr>
          </a:p>
          <a:p>
            <a:endParaRPr lang="fr-CA" dirty="0"/>
          </a:p>
        </p:txBody>
      </p:sp>
      <p:sp>
        <p:nvSpPr>
          <p:cNvPr id="4" name="Slide Number Placeholder 3"/>
          <p:cNvSpPr>
            <a:spLocks noGrp="1"/>
          </p:cNvSpPr>
          <p:nvPr>
            <p:ph type="sldNum" sz="quarter" idx="12"/>
            <p:custDataLst>
              <p:tags r:id="rId3"/>
            </p:custDataLst>
          </p:nvPr>
        </p:nvSpPr>
        <p:spPr/>
        <p:txBody>
          <a:bodyPr/>
          <a:lstStyle/>
          <a:p>
            <a:fld id="{B7CCD2B4-99E9-D948-A3A8-62D945B078FA}" type="slidenum">
              <a:rPr lang="fr-FR" smtClean="0"/>
              <a:pPr/>
              <a:t>33</a:t>
            </a:fld>
            <a:endParaRPr lang="fr-FR" dirty="0"/>
          </a:p>
        </p:txBody>
      </p:sp>
      <p:graphicFrame>
        <p:nvGraphicFramePr>
          <p:cNvPr id="5" name="Tableau 4"/>
          <p:cNvGraphicFramePr>
            <a:graphicFrameLocks noGrp="1"/>
          </p:cNvGraphicFramePr>
          <p:nvPr/>
        </p:nvGraphicFramePr>
        <p:xfrm>
          <a:off x="1173793" y="1961224"/>
          <a:ext cx="7640007" cy="4241800"/>
        </p:xfrm>
        <a:graphic>
          <a:graphicData uri="http://schemas.openxmlformats.org/drawingml/2006/table">
            <a:tbl>
              <a:tblPr firstRow="1" bandRow="1">
                <a:tableStyleId>{5C22544A-7EE6-4342-B048-85BDC9FD1C3A}</a:tableStyleId>
              </a:tblPr>
              <a:tblGrid>
                <a:gridCol w="2546669">
                  <a:extLst>
                    <a:ext uri="{9D8B030D-6E8A-4147-A177-3AD203B41FA5}">
                      <a16:colId xmlns:a16="http://schemas.microsoft.com/office/drawing/2014/main" val="20000"/>
                    </a:ext>
                  </a:extLst>
                </a:gridCol>
                <a:gridCol w="893158">
                  <a:extLst>
                    <a:ext uri="{9D8B030D-6E8A-4147-A177-3AD203B41FA5}">
                      <a16:colId xmlns:a16="http://schemas.microsoft.com/office/drawing/2014/main" val="20001"/>
                    </a:ext>
                  </a:extLst>
                </a:gridCol>
                <a:gridCol w="4200180">
                  <a:extLst>
                    <a:ext uri="{9D8B030D-6E8A-4147-A177-3AD203B41FA5}">
                      <a16:colId xmlns:a16="http://schemas.microsoft.com/office/drawing/2014/main" val="20002"/>
                    </a:ext>
                  </a:extLst>
                </a:gridCol>
              </a:tblGrid>
              <a:tr h="370840">
                <a:tc>
                  <a:txBody>
                    <a:bodyPr/>
                    <a:lstStyle/>
                    <a:p>
                      <a:pPr algn="ctr"/>
                      <a:r>
                        <a:rPr lang="fr-CA" sz="1200" dirty="0">
                          <a:solidFill>
                            <a:srgbClr val="FFD200"/>
                          </a:solidFill>
                        </a:rPr>
                        <a:t>Entreprise</a:t>
                      </a:r>
                    </a:p>
                  </a:txBody>
                  <a:tcPr anchor="ctr"/>
                </a:tc>
                <a:tc>
                  <a:txBody>
                    <a:bodyPr/>
                    <a:lstStyle/>
                    <a:p>
                      <a:pPr algn="ctr"/>
                      <a:r>
                        <a:rPr lang="fr-CA" sz="1200" dirty="0">
                          <a:solidFill>
                            <a:srgbClr val="FFD200"/>
                          </a:solidFill>
                        </a:rPr>
                        <a:t>Site web</a:t>
                      </a:r>
                    </a:p>
                  </a:txBody>
                  <a:tcPr anchor="ctr"/>
                </a:tc>
                <a:tc>
                  <a:txBody>
                    <a:bodyPr/>
                    <a:lstStyle/>
                    <a:p>
                      <a:pPr algn="ctr"/>
                      <a:r>
                        <a:rPr lang="fr-CA" sz="1200" dirty="0">
                          <a:solidFill>
                            <a:srgbClr val="FFD200"/>
                          </a:solidFill>
                        </a:rPr>
                        <a:t>Domaine, champ</a:t>
                      </a:r>
                      <a:r>
                        <a:rPr lang="fr-CA" sz="1200" baseline="0" dirty="0">
                          <a:solidFill>
                            <a:srgbClr val="FFD200"/>
                          </a:solidFill>
                        </a:rPr>
                        <a:t> d’activité</a:t>
                      </a:r>
                      <a:endParaRPr lang="fr-CA" sz="1200" dirty="0">
                        <a:solidFill>
                          <a:srgbClr val="FFD200"/>
                        </a:solidFill>
                      </a:endParaRPr>
                    </a:p>
                  </a:txBody>
                  <a:tcPr anchor="ctr"/>
                </a:tc>
                <a:extLst>
                  <a:ext uri="{0D108BD9-81ED-4DB2-BD59-A6C34878D82A}">
                    <a16:rowId xmlns:a16="http://schemas.microsoft.com/office/drawing/2014/main" val="10000"/>
                  </a:ext>
                </a:extLst>
              </a:tr>
              <a:tr h="370840">
                <a:tc>
                  <a:txBody>
                    <a:bodyPr/>
                    <a:lstStyle/>
                    <a:p>
                      <a:r>
                        <a:rPr lang="fr-CA" sz="1050" b="1" dirty="0" err="1">
                          <a:solidFill>
                            <a:srgbClr val="565C62"/>
                          </a:solidFill>
                        </a:rPr>
                        <a:t>NexPlasmaGen</a:t>
                      </a:r>
                      <a:endParaRPr lang="fr-CA" sz="1050" b="1" dirty="0">
                        <a:solidFill>
                          <a:srgbClr val="565C62"/>
                        </a:solidFill>
                      </a:endParaRPr>
                    </a:p>
                  </a:txBody>
                  <a:tcPr anchor="ctr"/>
                </a:tc>
                <a:tc>
                  <a:txBody>
                    <a:bodyPr/>
                    <a:lstStyle/>
                    <a:p>
                      <a:pPr algn="ctr"/>
                      <a:r>
                        <a:rPr lang="fr-CA" sz="1200" dirty="0">
                          <a:sym typeface="Wingdings"/>
                          <a:hlinkClick r:id="rId6"/>
                        </a:rPr>
                        <a:t> </a:t>
                      </a:r>
                      <a:endParaRPr lang="fr-CA" sz="1200" dirty="0"/>
                    </a:p>
                  </a:txBody>
                  <a:tcPr anchor="ctr"/>
                </a:tc>
                <a:tc>
                  <a:txBody>
                    <a:bodyPr/>
                    <a:lstStyle/>
                    <a:p>
                      <a:r>
                        <a:rPr lang="en-US" sz="1050" b="0" i="0" kern="1200" dirty="0">
                          <a:solidFill>
                            <a:srgbClr val="565C62"/>
                          </a:solidFill>
                          <a:latin typeface="+mn-lt"/>
                          <a:ea typeface="+mn-ea"/>
                          <a:cs typeface="+mn-cs"/>
                        </a:rPr>
                        <a:t>Instruments portables à base de plasma pour </a:t>
                      </a:r>
                      <a:r>
                        <a:rPr lang="en-US" sz="1050" b="0" i="0" kern="1200" dirty="0" err="1">
                          <a:solidFill>
                            <a:srgbClr val="565C62"/>
                          </a:solidFill>
                          <a:latin typeface="+mn-lt"/>
                          <a:ea typeface="+mn-ea"/>
                          <a:cs typeface="+mn-cs"/>
                        </a:rPr>
                        <a:t>traiter</a:t>
                      </a:r>
                      <a:r>
                        <a:rPr lang="en-US" sz="1050" b="0" i="0" kern="1200" dirty="0">
                          <a:solidFill>
                            <a:srgbClr val="565C62"/>
                          </a:solidFill>
                          <a:latin typeface="+mn-lt"/>
                          <a:ea typeface="+mn-ea"/>
                          <a:cs typeface="+mn-cs"/>
                        </a:rPr>
                        <a:t> les </a:t>
                      </a:r>
                      <a:r>
                        <a:rPr lang="en-US" sz="1050" b="0" i="0" kern="1200" dirty="0" err="1">
                          <a:solidFill>
                            <a:srgbClr val="565C62"/>
                          </a:solidFill>
                          <a:latin typeface="+mn-lt"/>
                          <a:ea typeface="+mn-ea"/>
                          <a:cs typeface="+mn-cs"/>
                        </a:rPr>
                        <a:t>plaies</a:t>
                      </a:r>
                      <a:r>
                        <a:rPr lang="en-US" sz="1050" b="0" i="0" kern="1200" dirty="0">
                          <a:solidFill>
                            <a:srgbClr val="565C62"/>
                          </a:solidFill>
                          <a:latin typeface="+mn-lt"/>
                          <a:ea typeface="+mn-ea"/>
                          <a:cs typeface="+mn-cs"/>
                        </a:rPr>
                        <a:t> et maladies de la </a:t>
                      </a:r>
                      <a:r>
                        <a:rPr lang="en-US" sz="1050" b="0" i="0" kern="1200" dirty="0" err="1">
                          <a:solidFill>
                            <a:srgbClr val="565C62"/>
                          </a:solidFill>
                          <a:latin typeface="+mn-lt"/>
                          <a:ea typeface="+mn-ea"/>
                          <a:cs typeface="+mn-cs"/>
                        </a:rPr>
                        <a:t>peau</a:t>
                      </a:r>
                      <a:endParaRPr lang="fr-CA" sz="1050" b="0" i="0" dirty="0">
                        <a:solidFill>
                          <a:srgbClr val="565C62"/>
                        </a:solidFill>
                      </a:endParaRPr>
                    </a:p>
                  </a:txBody>
                  <a:tcPr anchor="ctr"/>
                </a:tc>
                <a:extLst>
                  <a:ext uri="{0D108BD9-81ED-4DB2-BD59-A6C34878D82A}">
                    <a16:rowId xmlns:a16="http://schemas.microsoft.com/office/drawing/2014/main" val="10001"/>
                  </a:ext>
                </a:extLst>
              </a:tr>
              <a:tr h="370840">
                <a:tc>
                  <a:txBody>
                    <a:bodyPr/>
                    <a:lstStyle/>
                    <a:p>
                      <a:r>
                        <a:rPr lang="fr-CA" sz="1050" b="1" dirty="0" err="1">
                          <a:solidFill>
                            <a:srgbClr val="565C62"/>
                          </a:solidFill>
                        </a:rPr>
                        <a:t>Noveko</a:t>
                      </a:r>
                      <a:r>
                        <a:rPr lang="fr-CA" sz="1050" b="1" baseline="0" dirty="0">
                          <a:solidFill>
                            <a:srgbClr val="565C62"/>
                          </a:solidFill>
                        </a:rPr>
                        <a:t> International</a:t>
                      </a:r>
                      <a:endParaRPr lang="fr-CA" sz="1050" b="1" dirty="0">
                        <a:solidFill>
                          <a:srgbClr val="565C62"/>
                        </a:solidFill>
                      </a:endParaRPr>
                    </a:p>
                  </a:txBody>
                  <a:tcPr anchor="ctr"/>
                </a:tc>
                <a:tc>
                  <a:txBody>
                    <a:bodyPr/>
                    <a:lstStyle/>
                    <a:p>
                      <a:pPr algn="ctr"/>
                      <a:r>
                        <a:rPr lang="fr-CA" sz="1200" dirty="0">
                          <a:sym typeface="Wingdings"/>
                          <a:hlinkClick r:id="rId7"/>
                        </a:rPr>
                        <a:t> </a:t>
                      </a:r>
                      <a:endParaRPr lang="fr-CA" sz="1200" dirty="0"/>
                    </a:p>
                  </a:txBody>
                  <a:tcPr anchor="ctr"/>
                </a:tc>
                <a:tc>
                  <a:txBody>
                    <a:bodyPr/>
                    <a:lstStyle/>
                    <a:p>
                      <a:r>
                        <a:rPr lang="fr-CA" sz="1050" dirty="0">
                          <a:solidFill>
                            <a:srgbClr val="565C62"/>
                          </a:solidFill>
                        </a:rPr>
                        <a:t>Technologies de filtration et de désinfection antimicrobienne; appareils à échographie</a:t>
                      </a:r>
                    </a:p>
                  </a:txBody>
                  <a:tcPr anchor="ctr"/>
                </a:tc>
                <a:extLst>
                  <a:ext uri="{0D108BD9-81ED-4DB2-BD59-A6C34878D82A}">
                    <a16:rowId xmlns:a16="http://schemas.microsoft.com/office/drawing/2014/main" val="10002"/>
                  </a:ext>
                </a:extLst>
              </a:tr>
              <a:tr h="370840">
                <a:tc>
                  <a:txBody>
                    <a:bodyPr/>
                    <a:lstStyle/>
                    <a:p>
                      <a:r>
                        <a:rPr lang="fr-CA" sz="1050" b="1" dirty="0" err="1">
                          <a:solidFill>
                            <a:srgbClr val="565C62"/>
                          </a:solidFill>
                        </a:rPr>
                        <a:t>Octostop</a:t>
                      </a:r>
                      <a:endParaRPr lang="fr-CA" sz="1050" b="1" dirty="0">
                        <a:solidFill>
                          <a:srgbClr val="565C62"/>
                        </a:solidFill>
                      </a:endParaRPr>
                    </a:p>
                  </a:txBody>
                  <a:tcPr anchor="ctr"/>
                </a:tc>
                <a:tc>
                  <a:txBody>
                    <a:bodyPr/>
                    <a:lstStyle/>
                    <a:p>
                      <a:pPr algn="ctr"/>
                      <a:r>
                        <a:rPr lang="fr-CA" sz="1200" dirty="0">
                          <a:sym typeface="Wingdings"/>
                          <a:hlinkClick r:id="rId8"/>
                        </a:rPr>
                        <a:t> </a:t>
                      </a:r>
                      <a:endParaRPr lang="fr-CA" sz="1200" dirty="0"/>
                    </a:p>
                  </a:txBody>
                  <a:tcPr anchor="ctr"/>
                </a:tc>
                <a:tc>
                  <a:txBody>
                    <a:bodyPr/>
                    <a:lstStyle/>
                    <a:p>
                      <a:r>
                        <a:rPr lang="fr-CA" sz="1050" dirty="0">
                          <a:solidFill>
                            <a:srgbClr val="565C62"/>
                          </a:solidFill>
                        </a:rPr>
                        <a:t>Filtres</a:t>
                      </a:r>
                      <a:r>
                        <a:rPr lang="fr-CA" sz="1050" baseline="0" dirty="0">
                          <a:solidFill>
                            <a:srgbClr val="565C62"/>
                          </a:solidFill>
                        </a:rPr>
                        <a:t> et </a:t>
                      </a:r>
                      <a:r>
                        <a:rPr lang="fr-CA" sz="1050" baseline="0" dirty="0" err="1">
                          <a:solidFill>
                            <a:srgbClr val="565C62"/>
                          </a:solidFill>
                        </a:rPr>
                        <a:t>immobilisateurs</a:t>
                      </a:r>
                      <a:r>
                        <a:rPr lang="fr-CA" sz="1050" baseline="0" dirty="0">
                          <a:solidFill>
                            <a:srgbClr val="565C62"/>
                          </a:solidFill>
                        </a:rPr>
                        <a:t> pour procédures médicales</a:t>
                      </a:r>
                      <a:endParaRPr lang="fr-CA" sz="1050" dirty="0">
                        <a:solidFill>
                          <a:srgbClr val="565C62"/>
                        </a:solidFill>
                      </a:endParaRPr>
                    </a:p>
                  </a:txBody>
                  <a:tcPr anchor="ctr"/>
                </a:tc>
                <a:extLst>
                  <a:ext uri="{0D108BD9-81ED-4DB2-BD59-A6C34878D82A}">
                    <a16:rowId xmlns:a16="http://schemas.microsoft.com/office/drawing/2014/main" val="10003"/>
                  </a:ext>
                </a:extLst>
              </a:tr>
              <a:tr h="370840">
                <a:tc>
                  <a:txBody>
                    <a:bodyPr/>
                    <a:lstStyle/>
                    <a:p>
                      <a:r>
                        <a:rPr lang="fr-CA" sz="1050" b="1" dirty="0" err="1">
                          <a:solidFill>
                            <a:srgbClr val="565C62"/>
                          </a:solidFill>
                        </a:rPr>
                        <a:t>Oligo</a:t>
                      </a:r>
                      <a:r>
                        <a:rPr lang="fr-CA" sz="1050" b="1" baseline="0" dirty="0">
                          <a:solidFill>
                            <a:srgbClr val="565C62"/>
                          </a:solidFill>
                        </a:rPr>
                        <a:t> </a:t>
                      </a:r>
                      <a:r>
                        <a:rPr lang="fr-CA" sz="1050" b="1" baseline="0" dirty="0" err="1">
                          <a:solidFill>
                            <a:srgbClr val="565C62"/>
                          </a:solidFill>
                        </a:rPr>
                        <a:t>Medic</a:t>
                      </a:r>
                      <a:endParaRPr lang="fr-CA" sz="1050" b="1" dirty="0">
                        <a:solidFill>
                          <a:srgbClr val="565C62"/>
                        </a:solidFill>
                      </a:endParaRPr>
                    </a:p>
                  </a:txBody>
                  <a:tcPr anchor="ctr"/>
                </a:tc>
                <a:tc>
                  <a:txBody>
                    <a:bodyPr/>
                    <a:lstStyle/>
                    <a:p>
                      <a:pPr algn="ctr"/>
                      <a:r>
                        <a:rPr lang="fr-CA" sz="1200" dirty="0">
                          <a:sym typeface="Wingdings"/>
                          <a:hlinkClick r:id="rId9"/>
                        </a:rPr>
                        <a:t> </a:t>
                      </a:r>
                      <a:endParaRPr lang="fr-CA" sz="1200" dirty="0"/>
                    </a:p>
                  </a:txBody>
                  <a:tcPr anchor="ctr"/>
                </a:tc>
                <a:tc>
                  <a:txBody>
                    <a:bodyPr/>
                    <a:lstStyle/>
                    <a:p>
                      <a:r>
                        <a:rPr lang="fr-CA" sz="1050" dirty="0">
                          <a:solidFill>
                            <a:srgbClr val="565C62"/>
                          </a:solidFill>
                        </a:rPr>
                        <a:t>Gels injectables pour les articulations</a:t>
                      </a:r>
                      <a:endParaRPr lang="fr-CA" sz="1050" baseline="0" dirty="0">
                        <a:solidFill>
                          <a:srgbClr val="565C62"/>
                        </a:solidFill>
                      </a:endParaRPr>
                    </a:p>
                  </a:txBody>
                  <a:tcPr anchor="ctr"/>
                </a:tc>
                <a:extLst>
                  <a:ext uri="{0D108BD9-81ED-4DB2-BD59-A6C34878D82A}">
                    <a16:rowId xmlns:a16="http://schemas.microsoft.com/office/drawing/2014/main" val="10004"/>
                  </a:ext>
                </a:extLst>
              </a:tr>
              <a:tr h="370840">
                <a:tc>
                  <a:txBody>
                    <a:bodyPr/>
                    <a:lstStyle/>
                    <a:p>
                      <a:r>
                        <a:rPr lang="fr-CA" sz="1050" b="1" dirty="0" err="1">
                          <a:solidFill>
                            <a:srgbClr val="565C62"/>
                          </a:solidFill>
                        </a:rPr>
                        <a:t>Optina</a:t>
                      </a:r>
                      <a:r>
                        <a:rPr lang="fr-CA" sz="1050" b="1" baseline="0" dirty="0">
                          <a:solidFill>
                            <a:srgbClr val="565C62"/>
                          </a:solidFill>
                        </a:rPr>
                        <a:t> Diagnostics</a:t>
                      </a:r>
                      <a:endParaRPr lang="fr-CA" sz="1050" b="1" dirty="0">
                        <a:solidFill>
                          <a:srgbClr val="565C62"/>
                        </a:solidFill>
                      </a:endParaRPr>
                    </a:p>
                  </a:txBody>
                  <a:tcPr anchor="ctr"/>
                </a:tc>
                <a:tc>
                  <a:txBody>
                    <a:bodyPr/>
                    <a:lstStyle/>
                    <a:p>
                      <a:pPr algn="ctr"/>
                      <a:r>
                        <a:rPr lang="fr-CA" sz="1200" dirty="0">
                          <a:sym typeface="Wingdings"/>
                          <a:hlinkClick r:id="rId10"/>
                        </a:rPr>
                        <a:t> </a:t>
                      </a:r>
                      <a:endParaRPr lang="fr-CA" sz="1200" dirty="0"/>
                    </a:p>
                  </a:txBody>
                  <a:tcPr anchor="ctr"/>
                </a:tc>
                <a:tc>
                  <a:txBody>
                    <a:bodyPr/>
                    <a:lstStyle/>
                    <a:p>
                      <a:r>
                        <a:rPr lang="fr-CA" sz="1050" dirty="0">
                          <a:solidFill>
                            <a:srgbClr val="565C62"/>
                          </a:solidFill>
                        </a:rPr>
                        <a:t>Système</a:t>
                      </a:r>
                      <a:r>
                        <a:rPr lang="fr-CA" sz="1050" baseline="0" dirty="0">
                          <a:solidFill>
                            <a:srgbClr val="565C62"/>
                          </a:solidFill>
                        </a:rPr>
                        <a:t> de diagnostic basé sur l’imagerie super-spectrale de l’</a:t>
                      </a:r>
                      <a:r>
                        <a:rPr lang="fr-CA" sz="1050" baseline="0" dirty="0" err="1">
                          <a:solidFill>
                            <a:srgbClr val="565C62"/>
                          </a:solidFill>
                        </a:rPr>
                        <a:t>oeil</a:t>
                      </a:r>
                      <a:endParaRPr lang="fr-CA" sz="1050" dirty="0">
                        <a:solidFill>
                          <a:srgbClr val="565C62"/>
                        </a:solidFill>
                      </a:endParaRPr>
                    </a:p>
                  </a:txBody>
                  <a:tcPr anchor="ctr"/>
                </a:tc>
                <a:extLst>
                  <a:ext uri="{0D108BD9-81ED-4DB2-BD59-A6C34878D82A}">
                    <a16:rowId xmlns:a16="http://schemas.microsoft.com/office/drawing/2014/main" val="10005"/>
                  </a:ext>
                </a:extLst>
              </a:tr>
              <a:tr h="370840">
                <a:tc>
                  <a:txBody>
                    <a:bodyPr/>
                    <a:lstStyle/>
                    <a:p>
                      <a:r>
                        <a:rPr lang="fr-CA" sz="1050" b="1" dirty="0" err="1">
                          <a:solidFill>
                            <a:srgbClr val="565C62"/>
                          </a:solidFill>
                        </a:rPr>
                        <a:t>pDevices</a:t>
                      </a:r>
                      <a:endParaRPr lang="fr-CA" sz="1050" b="1" dirty="0">
                        <a:solidFill>
                          <a:srgbClr val="565C62"/>
                        </a:solidFill>
                      </a:endParaRPr>
                    </a:p>
                  </a:txBody>
                  <a:tcPr anchor="ctr"/>
                </a:tc>
                <a:tc>
                  <a:txBody>
                    <a:bodyPr/>
                    <a:lstStyle/>
                    <a:p>
                      <a:pPr algn="ctr"/>
                      <a:r>
                        <a:rPr lang="fr-CA" sz="1200" dirty="0">
                          <a:sym typeface="Wingdings"/>
                          <a:hlinkClick r:id="rId11"/>
                        </a:rPr>
                        <a:t> </a:t>
                      </a:r>
                      <a:endParaRPr lang="fr-CA" sz="1200" dirty="0"/>
                    </a:p>
                  </a:txBody>
                  <a:tcPr anchor="ctr"/>
                </a:tc>
                <a:tc>
                  <a:txBody>
                    <a:bodyPr/>
                    <a:lstStyle/>
                    <a:p>
                      <a:r>
                        <a:rPr lang="fr-CA" sz="1050" dirty="0">
                          <a:solidFill>
                            <a:srgbClr val="565C62"/>
                          </a:solidFill>
                        </a:rPr>
                        <a:t>Instruments de diagnostic basés sur la physique des plasmas</a:t>
                      </a:r>
                    </a:p>
                  </a:txBody>
                  <a:tcPr anchor="ctr"/>
                </a:tc>
                <a:extLst>
                  <a:ext uri="{0D108BD9-81ED-4DB2-BD59-A6C34878D82A}">
                    <a16:rowId xmlns:a16="http://schemas.microsoft.com/office/drawing/2014/main" val="10006"/>
                  </a:ext>
                </a:extLst>
              </a:tr>
              <a:tr h="370840">
                <a:tc>
                  <a:txBody>
                    <a:bodyPr/>
                    <a:lstStyle/>
                    <a:p>
                      <a:r>
                        <a:rPr lang="fr-CA" sz="1050" b="1" baseline="0" dirty="0" err="1">
                          <a:solidFill>
                            <a:srgbClr val="565C62"/>
                          </a:solidFill>
                        </a:rPr>
                        <a:t>Pega</a:t>
                      </a:r>
                      <a:r>
                        <a:rPr lang="fr-CA" sz="1050" b="1" baseline="0" dirty="0">
                          <a:solidFill>
                            <a:srgbClr val="565C62"/>
                          </a:solidFill>
                        </a:rPr>
                        <a:t> </a:t>
                      </a:r>
                      <a:r>
                        <a:rPr lang="fr-CA" sz="1050" b="1" baseline="0" dirty="0" err="1">
                          <a:solidFill>
                            <a:srgbClr val="565C62"/>
                          </a:solidFill>
                        </a:rPr>
                        <a:t>Medical</a:t>
                      </a:r>
                      <a:endParaRPr lang="fr-CA" sz="1050" b="1" dirty="0">
                        <a:solidFill>
                          <a:srgbClr val="565C62"/>
                        </a:solidFill>
                      </a:endParaRPr>
                    </a:p>
                  </a:txBody>
                  <a:tcPr anchor="ctr"/>
                </a:tc>
                <a:tc>
                  <a:txBody>
                    <a:bodyPr/>
                    <a:lstStyle/>
                    <a:p>
                      <a:pPr algn="ctr"/>
                      <a:r>
                        <a:rPr lang="fr-CA" sz="1200" dirty="0">
                          <a:sym typeface="Wingdings"/>
                          <a:hlinkClick r:id="rId12"/>
                        </a:rPr>
                        <a:t> </a:t>
                      </a:r>
                      <a:endParaRPr lang="fr-CA" sz="1200" dirty="0"/>
                    </a:p>
                  </a:txBody>
                  <a:tcPr anchor="ctr"/>
                </a:tc>
                <a:tc>
                  <a:txBody>
                    <a:bodyPr/>
                    <a:lstStyle/>
                    <a:p>
                      <a:r>
                        <a:rPr lang="fr-CA" sz="1050" dirty="0">
                          <a:solidFill>
                            <a:srgbClr val="565C62"/>
                          </a:solidFill>
                        </a:rPr>
                        <a:t>Instrumentation</a:t>
                      </a:r>
                      <a:r>
                        <a:rPr lang="fr-CA" sz="1050" baseline="0" dirty="0">
                          <a:solidFill>
                            <a:srgbClr val="565C62"/>
                          </a:solidFill>
                        </a:rPr>
                        <a:t> orthopédique et implants pédiatriques</a:t>
                      </a:r>
                      <a:endParaRPr lang="fr-CA" sz="1050" dirty="0">
                        <a:solidFill>
                          <a:srgbClr val="565C62"/>
                        </a:solidFill>
                      </a:endParaRPr>
                    </a:p>
                  </a:txBody>
                  <a:tcPr anchor="ctr"/>
                </a:tc>
                <a:extLst>
                  <a:ext uri="{0D108BD9-81ED-4DB2-BD59-A6C34878D82A}">
                    <a16:rowId xmlns:a16="http://schemas.microsoft.com/office/drawing/2014/main" val="10007"/>
                  </a:ext>
                </a:extLst>
              </a:tr>
              <a:tr h="370840">
                <a:tc>
                  <a:txBody>
                    <a:bodyPr/>
                    <a:lstStyle/>
                    <a:p>
                      <a:r>
                        <a:rPr lang="fr-CA" sz="1050" b="1" dirty="0">
                          <a:solidFill>
                            <a:srgbClr val="565C62"/>
                          </a:solidFill>
                        </a:rPr>
                        <a:t>Photon</a:t>
                      </a:r>
                      <a:r>
                        <a:rPr lang="fr-CA" sz="1050" b="1" baseline="0" dirty="0">
                          <a:solidFill>
                            <a:srgbClr val="565C62"/>
                          </a:solidFill>
                        </a:rPr>
                        <a:t> etc.</a:t>
                      </a:r>
                      <a:endParaRPr lang="fr-CA" sz="1050" b="1" dirty="0">
                        <a:solidFill>
                          <a:srgbClr val="565C62"/>
                        </a:solidFill>
                      </a:endParaRPr>
                    </a:p>
                  </a:txBody>
                  <a:tcPr anchor="ctr"/>
                </a:tc>
                <a:tc>
                  <a:txBody>
                    <a:bodyPr/>
                    <a:lstStyle/>
                    <a:p>
                      <a:pPr algn="ctr"/>
                      <a:r>
                        <a:rPr lang="fr-CA" sz="1200" dirty="0">
                          <a:sym typeface="Wingdings"/>
                          <a:hlinkClick r:id="rId13"/>
                        </a:rPr>
                        <a:t> </a:t>
                      </a:r>
                      <a:endParaRPr lang="fr-CA" sz="1200" dirty="0"/>
                    </a:p>
                  </a:txBody>
                  <a:tcPr anchor="ctr"/>
                </a:tc>
                <a:tc>
                  <a:txBody>
                    <a:bodyPr/>
                    <a:lstStyle/>
                    <a:p>
                      <a:r>
                        <a:rPr lang="fr-CA" sz="1050" dirty="0">
                          <a:solidFill>
                            <a:srgbClr val="565C62"/>
                          </a:solidFill>
                        </a:rPr>
                        <a:t>Application de l’imagerie </a:t>
                      </a:r>
                      <a:r>
                        <a:rPr lang="fr-CA" sz="1050" dirty="0" err="1">
                          <a:solidFill>
                            <a:srgbClr val="565C62"/>
                          </a:solidFill>
                        </a:rPr>
                        <a:t>hyperspectrale</a:t>
                      </a:r>
                      <a:r>
                        <a:rPr lang="fr-CA" sz="1050" dirty="0">
                          <a:solidFill>
                            <a:srgbClr val="565C62"/>
                          </a:solidFill>
                        </a:rPr>
                        <a:t> à l’ophtalmologie et à la dermatologie</a:t>
                      </a:r>
                      <a:endParaRPr lang="fr-CA" sz="600" dirty="0">
                        <a:solidFill>
                          <a:srgbClr val="565C62"/>
                        </a:solidFill>
                      </a:endParaRPr>
                    </a:p>
                  </a:txBody>
                  <a:tcPr anchor="ctr"/>
                </a:tc>
                <a:extLst>
                  <a:ext uri="{0D108BD9-81ED-4DB2-BD59-A6C34878D82A}">
                    <a16:rowId xmlns:a16="http://schemas.microsoft.com/office/drawing/2014/main" val="10008"/>
                  </a:ext>
                </a:extLst>
              </a:tr>
              <a:tr h="370840">
                <a:tc>
                  <a:txBody>
                    <a:bodyPr/>
                    <a:lstStyle/>
                    <a:p>
                      <a:r>
                        <a:rPr lang="fr-CA" sz="1050" b="1" dirty="0" err="1">
                          <a:solidFill>
                            <a:srgbClr val="565C62"/>
                          </a:solidFill>
                        </a:rPr>
                        <a:t>Piramal</a:t>
                      </a:r>
                      <a:r>
                        <a:rPr lang="fr-CA" sz="1050" b="1" dirty="0">
                          <a:solidFill>
                            <a:srgbClr val="565C62"/>
                          </a:solidFill>
                        </a:rPr>
                        <a:t> </a:t>
                      </a:r>
                      <a:r>
                        <a:rPr lang="fr-CA" sz="1050" b="1" dirty="0" err="1">
                          <a:solidFill>
                            <a:srgbClr val="565C62"/>
                          </a:solidFill>
                        </a:rPr>
                        <a:t>Healthcare</a:t>
                      </a:r>
                      <a:r>
                        <a:rPr lang="fr-CA" sz="1050" b="1" dirty="0">
                          <a:solidFill>
                            <a:srgbClr val="565C62"/>
                          </a:solidFill>
                        </a:rPr>
                        <a:t> </a:t>
                      </a:r>
                      <a:r>
                        <a:rPr lang="fr-CA" sz="1050" b="1" baseline="0" dirty="0">
                          <a:solidFill>
                            <a:srgbClr val="565C62"/>
                          </a:solidFill>
                        </a:rPr>
                        <a:t>Innovation</a:t>
                      </a:r>
                      <a:endParaRPr lang="fr-CA" sz="1050" b="1" dirty="0">
                        <a:solidFill>
                          <a:srgbClr val="565C62"/>
                        </a:solidFill>
                      </a:endParaRPr>
                    </a:p>
                  </a:txBody>
                  <a:tcPr anchor="ctr"/>
                </a:tc>
                <a:tc>
                  <a:txBody>
                    <a:bodyPr/>
                    <a:lstStyle/>
                    <a:p>
                      <a:pPr algn="ctr"/>
                      <a:r>
                        <a:rPr lang="fr-CA" sz="1200" dirty="0">
                          <a:sym typeface="Wingdings"/>
                          <a:hlinkClick r:id="rId14"/>
                        </a:rPr>
                        <a:t> </a:t>
                      </a:r>
                      <a:endParaRPr lang="fr-CA" sz="1200" dirty="0"/>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CA" sz="1050" dirty="0">
                          <a:solidFill>
                            <a:srgbClr val="565C62"/>
                          </a:solidFill>
                        </a:rPr>
                        <a:t>Produits  bio-orthopédique pour la régénération de cartilage</a:t>
                      </a:r>
                    </a:p>
                  </a:txBody>
                  <a:tcPr anchor="ctr"/>
                </a:tc>
                <a:extLst>
                  <a:ext uri="{0D108BD9-81ED-4DB2-BD59-A6C34878D82A}">
                    <a16:rowId xmlns:a16="http://schemas.microsoft.com/office/drawing/2014/main" val="10009"/>
                  </a:ext>
                </a:extLst>
              </a:tr>
              <a:tr h="370840">
                <a:tc>
                  <a:txBody>
                    <a:bodyPr/>
                    <a:lstStyle/>
                    <a:p>
                      <a:r>
                        <a:rPr lang="fr-CA" sz="1050" b="1" dirty="0" err="1">
                          <a:solidFill>
                            <a:srgbClr val="565C62"/>
                          </a:solidFill>
                        </a:rPr>
                        <a:t>Positech</a:t>
                      </a:r>
                      <a:r>
                        <a:rPr lang="fr-CA" sz="1050" b="1" baseline="0" dirty="0">
                          <a:solidFill>
                            <a:srgbClr val="565C62"/>
                          </a:solidFill>
                        </a:rPr>
                        <a:t> Innovation</a:t>
                      </a:r>
                      <a:endParaRPr lang="fr-CA" sz="1050" b="1" dirty="0">
                        <a:solidFill>
                          <a:srgbClr val="565C62"/>
                        </a:solidFill>
                      </a:endParaRPr>
                    </a:p>
                  </a:txBody>
                  <a:tcPr anchor="ctr"/>
                </a:tc>
                <a:tc>
                  <a:txBody>
                    <a:bodyPr/>
                    <a:lstStyle/>
                    <a:p>
                      <a:pPr algn="ctr"/>
                      <a:r>
                        <a:rPr lang="fr-CA" sz="1200" dirty="0">
                          <a:sym typeface="Wingdings"/>
                          <a:hlinkClick r:id="rId15"/>
                        </a:rPr>
                        <a:t> </a:t>
                      </a:r>
                      <a:endParaRPr lang="fr-CA" sz="1200" dirty="0"/>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CA" sz="1050" dirty="0">
                          <a:solidFill>
                            <a:srgbClr val="565C62"/>
                          </a:solidFill>
                        </a:rPr>
                        <a:t>Produits d’aide technique à la posture pour personnes handicapées ou en perte d’autonomie</a:t>
                      </a:r>
                    </a:p>
                  </a:txBody>
                  <a:tcPr anchor="ctr"/>
                </a:tc>
                <a:extLst>
                  <a:ext uri="{0D108BD9-81ED-4DB2-BD59-A6C34878D82A}">
                    <a16:rowId xmlns:a16="http://schemas.microsoft.com/office/drawing/2014/main" val="10010"/>
                  </a:ext>
                </a:extLst>
              </a:tr>
            </a:tbl>
          </a:graphicData>
        </a:graphic>
      </p:graphicFrame>
    </p:spTree>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fr-FR" dirty="0"/>
              <a:t>ANNEXE 2 : </a:t>
            </a:r>
            <a:r>
              <a:rPr lang="fr-FR"/>
              <a:t>Principales entreprises</a:t>
            </a:r>
            <a:endParaRPr lang="fr-CA" sz="900" dirty="0"/>
          </a:p>
        </p:txBody>
      </p:sp>
      <p:sp>
        <p:nvSpPr>
          <p:cNvPr id="3" name="Content Placeholder 2"/>
          <p:cNvSpPr>
            <a:spLocks noGrp="1"/>
          </p:cNvSpPr>
          <p:nvPr>
            <p:ph idx="1"/>
            <p:custDataLst>
              <p:tags r:id="rId2"/>
            </p:custDataLst>
          </p:nvPr>
        </p:nvSpPr>
        <p:spPr>
          <a:xfrm>
            <a:off x="1172386" y="1600201"/>
            <a:ext cx="7680326" cy="228600"/>
          </a:xfrm>
        </p:spPr>
        <p:txBody>
          <a:bodyPr/>
          <a:lstStyle/>
          <a:p>
            <a:r>
              <a:rPr lang="fr-FR" sz="1100" i="1" u="sng" dirty="0"/>
              <a:t>DISPOSITIFS MÉDICAUX, TECHNOLOGIES MÉDICALES  (Suite)</a:t>
            </a:r>
          </a:p>
          <a:p>
            <a:endParaRPr lang="fr-FR" sz="1050" i="1" u="sng" dirty="0"/>
          </a:p>
          <a:p>
            <a:pPr lvl="0">
              <a:spcBef>
                <a:spcPts val="1200"/>
              </a:spcBef>
            </a:pPr>
            <a:endParaRPr lang="fr-CA" sz="1050" dirty="0">
              <a:solidFill>
                <a:srgbClr val="565C62"/>
              </a:solidFill>
            </a:endParaRPr>
          </a:p>
          <a:p>
            <a:pPr lvl="0">
              <a:spcBef>
                <a:spcPts val="1200"/>
              </a:spcBef>
            </a:pPr>
            <a:endParaRPr lang="fr-CA" sz="1050" dirty="0">
              <a:solidFill>
                <a:srgbClr val="565C62"/>
              </a:solidFill>
            </a:endParaRPr>
          </a:p>
          <a:p>
            <a:endParaRPr lang="fr-CA" dirty="0">
              <a:solidFill>
                <a:srgbClr val="00193F"/>
              </a:solidFill>
            </a:endParaRPr>
          </a:p>
          <a:p>
            <a:endParaRPr lang="fr-CA" dirty="0"/>
          </a:p>
        </p:txBody>
      </p:sp>
      <p:sp>
        <p:nvSpPr>
          <p:cNvPr id="4" name="Slide Number Placeholder 3"/>
          <p:cNvSpPr>
            <a:spLocks noGrp="1"/>
          </p:cNvSpPr>
          <p:nvPr>
            <p:ph type="sldNum" sz="quarter" idx="12"/>
            <p:custDataLst>
              <p:tags r:id="rId3"/>
            </p:custDataLst>
          </p:nvPr>
        </p:nvSpPr>
        <p:spPr/>
        <p:txBody>
          <a:bodyPr/>
          <a:lstStyle/>
          <a:p>
            <a:fld id="{B7CCD2B4-99E9-D948-A3A8-62D945B078FA}" type="slidenum">
              <a:rPr lang="fr-FR" smtClean="0"/>
              <a:pPr/>
              <a:t>34</a:t>
            </a:fld>
            <a:endParaRPr lang="fr-FR" dirty="0"/>
          </a:p>
        </p:txBody>
      </p:sp>
      <p:graphicFrame>
        <p:nvGraphicFramePr>
          <p:cNvPr id="5" name="Tableau 4"/>
          <p:cNvGraphicFramePr>
            <a:graphicFrameLocks noGrp="1"/>
          </p:cNvGraphicFramePr>
          <p:nvPr/>
        </p:nvGraphicFramePr>
        <p:xfrm>
          <a:off x="1173793" y="1961224"/>
          <a:ext cx="7640007" cy="4363720"/>
        </p:xfrm>
        <a:graphic>
          <a:graphicData uri="http://schemas.openxmlformats.org/drawingml/2006/table">
            <a:tbl>
              <a:tblPr firstRow="1" bandRow="1">
                <a:tableStyleId>{5C22544A-7EE6-4342-B048-85BDC9FD1C3A}</a:tableStyleId>
              </a:tblPr>
              <a:tblGrid>
                <a:gridCol w="2546669">
                  <a:extLst>
                    <a:ext uri="{9D8B030D-6E8A-4147-A177-3AD203B41FA5}">
                      <a16:colId xmlns:a16="http://schemas.microsoft.com/office/drawing/2014/main" val="20000"/>
                    </a:ext>
                  </a:extLst>
                </a:gridCol>
                <a:gridCol w="893158">
                  <a:extLst>
                    <a:ext uri="{9D8B030D-6E8A-4147-A177-3AD203B41FA5}">
                      <a16:colId xmlns:a16="http://schemas.microsoft.com/office/drawing/2014/main" val="20001"/>
                    </a:ext>
                  </a:extLst>
                </a:gridCol>
                <a:gridCol w="4200180">
                  <a:extLst>
                    <a:ext uri="{9D8B030D-6E8A-4147-A177-3AD203B41FA5}">
                      <a16:colId xmlns:a16="http://schemas.microsoft.com/office/drawing/2014/main" val="20002"/>
                    </a:ext>
                  </a:extLst>
                </a:gridCol>
              </a:tblGrid>
              <a:tr h="370840">
                <a:tc>
                  <a:txBody>
                    <a:bodyPr/>
                    <a:lstStyle/>
                    <a:p>
                      <a:pPr algn="ctr"/>
                      <a:r>
                        <a:rPr lang="fr-CA" sz="1200" dirty="0">
                          <a:solidFill>
                            <a:srgbClr val="FFD200"/>
                          </a:solidFill>
                        </a:rPr>
                        <a:t>Entreprise</a:t>
                      </a:r>
                    </a:p>
                  </a:txBody>
                  <a:tcPr anchor="ctr"/>
                </a:tc>
                <a:tc>
                  <a:txBody>
                    <a:bodyPr/>
                    <a:lstStyle/>
                    <a:p>
                      <a:pPr algn="ctr"/>
                      <a:r>
                        <a:rPr lang="fr-CA" sz="1200" dirty="0">
                          <a:solidFill>
                            <a:srgbClr val="FFD200"/>
                          </a:solidFill>
                        </a:rPr>
                        <a:t>Site web</a:t>
                      </a:r>
                    </a:p>
                  </a:txBody>
                  <a:tcPr anchor="ctr"/>
                </a:tc>
                <a:tc>
                  <a:txBody>
                    <a:bodyPr/>
                    <a:lstStyle/>
                    <a:p>
                      <a:pPr algn="ctr"/>
                      <a:r>
                        <a:rPr lang="fr-CA" sz="1200" dirty="0">
                          <a:solidFill>
                            <a:srgbClr val="FFD200"/>
                          </a:solidFill>
                        </a:rPr>
                        <a:t>Domaine, champ</a:t>
                      </a:r>
                      <a:r>
                        <a:rPr lang="fr-CA" sz="1200" baseline="0" dirty="0">
                          <a:solidFill>
                            <a:srgbClr val="FFD200"/>
                          </a:solidFill>
                        </a:rPr>
                        <a:t> d’activité</a:t>
                      </a:r>
                      <a:endParaRPr lang="fr-CA" sz="1200" dirty="0">
                        <a:solidFill>
                          <a:srgbClr val="FFD200"/>
                        </a:solidFill>
                      </a:endParaRPr>
                    </a:p>
                  </a:txBody>
                  <a:tcPr anchor="ctr"/>
                </a:tc>
                <a:extLst>
                  <a:ext uri="{0D108BD9-81ED-4DB2-BD59-A6C34878D82A}">
                    <a16:rowId xmlns:a16="http://schemas.microsoft.com/office/drawing/2014/main" val="10000"/>
                  </a:ext>
                </a:extLst>
              </a:tr>
              <a:tr h="370840">
                <a:tc>
                  <a:txBody>
                    <a:bodyPr/>
                    <a:lstStyle/>
                    <a:p>
                      <a:r>
                        <a:rPr lang="fr-CA" sz="1050" b="1" dirty="0">
                          <a:solidFill>
                            <a:srgbClr val="565C62"/>
                          </a:solidFill>
                        </a:rPr>
                        <a:t>QSD</a:t>
                      </a:r>
                    </a:p>
                  </a:txBody>
                  <a:tcPr anchor="ctr"/>
                </a:tc>
                <a:tc>
                  <a:txBody>
                    <a:bodyPr/>
                    <a:lstStyle/>
                    <a:p>
                      <a:pPr algn="ctr"/>
                      <a:r>
                        <a:rPr lang="fr-CA" sz="1200" dirty="0">
                          <a:sym typeface="Wingdings"/>
                          <a:hlinkClick r:id="rId6"/>
                        </a:rPr>
                        <a:t> </a:t>
                      </a:r>
                      <a:endParaRPr lang="fr-CA" sz="1200" dirty="0"/>
                    </a:p>
                  </a:txBody>
                  <a:tcPr anchor="ctr"/>
                </a:tc>
                <a:tc>
                  <a:txBody>
                    <a:bodyPr/>
                    <a:lstStyle/>
                    <a:p>
                      <a:r>
                        <a:rPr lang="fr-CA" sz="1050" b="0" dirty="0">
                          <a:solidFill>
                            <a:srgbClr val="565C62"/>
                          </a:solidFill>
                        </a:rPr>
                        <a:t>Vêtements</a:t>
                      </a:r>
                      <a:r>
                        <a:rPr lang="fr-CA" sz="1050" b="0" baseline="0" dirty="0">
                          <a:solidFill>
                            <a:srgbClr val="565C62"/>
                          </a:solidFill>
                        </a:rPr>
                        <a:t> à compression pour convalescence après intervention orthopédique  ou chirurgicale</a:t>
                      </a:r>
                      <a:endParaRPr lang="fr-CA" sz="600" dirty="0">
                        <a:solidFill>
                          <a:srgbClr val="565C62"/>
                        </a:solidFill>
                      </a:endParaRPr>
                    </a:p>
                  </a:txBody>
                  <a:tcPr anchor="ctr"/>
                </a:tc>
                <a:extLst>
                  <a:ext uri="{0D108BD9-81ED-4DB2-BD59-A6C34878D82A}">
                    <a16:rowId xmlns:a16="http://schemas.microsoft.com/office/drawing/2014/main" val="10001"/>
                  </a:ext>
                </a:extLst>
              </a:tr>
              <a:tr h="370840">
                <a:tc>
                  <a:txBody>
                    <a:bodyPr/>
                    <a:lstStyle/>
                    <a:p>
                      <a:r>
                        <a:rPr lang="fr-CA" sz="1050" b="1" dirty="0" err="1">
                          <a:solidFill>
                            <a:srgbClr val="565C62"/>
                          </a:solidFill>
                        </a:rPr>
                        <a:t>Rheolution</a:t>
                      </a:r>
                      <a:endParaRPr lang="fr-CA" sz="1050" b="1" dirty="0">
                        <a:solidFill>
                          <a:srgbClr val="565C62"/>
                        </a:solidFill>
                      </a:endParaRPr>
                    </a:p>
                  </a:txBody>
                  <a:tcPr anchor="ctr"/>
                </a:tc>
                <a:tc>
                  <a:txBody>
                    <a:bodyPr/>
                    <a:lstStyle/>
                    <a:p>
                      <a:pPr algn="ctr"/>
                      <a:r>
                        <a:rPr lang="fr-CA" sz="1200" dirty="0">
                          <a:sym typeface="Wingdings"/>
                          <a:hlinkClick r:id="rId7"/>
                        </a:rPr>
                        <a:t> </a:t>
                      </a:r>
                      <a:endParaRPr lang="fr-CA" sz="1200" dirty="0"/>
                    </a:p>
                  </a:txBody>
                  <a:tcPr anchor="ctr"/>
                </a:tc>
                <a:tc>
                  <a:txBody>
                    <a:bodyPr/>
                    <a:lstStyle/>
                    <a:p>
                      <a:r>
                        <a:rPr lang="fr-CA" sz="1050" dirty="0">
                          <a:solidFill>
                            <a:srgbClr val="565C62"/>
                          </a:solidFill>
                        </a:rPr>
                        <a:t>Instruments pour l’analyse mécanique de matériaux avec applications biomédicales et pour l’étude des tissus biologiques</a:t>
                      </a:r>
                      <a:endParaRPr lang="fr-CA" sz="1050" b="0" i="0" dirty="0">
                        <a:solidFill>
                          <a:srgbClr val="565C62"/>
                        </a:solidFill>
                      </a:endParaRPr>
                    </a:p>
                  </a:txBody>
                  <a:tcPr anchor="ctr"/>
                </a:tc>
                <a:extLst>
                  <a:ext uri="{0D108BD9-81ED-4DB2-BD59-A6C34878D82A}">
                    <a16:rowId xmlns:a16="http://schemas.microsoft.com/office/drawing/2014/main" val="10002"/>
                  </a:ext>
                </a:extLst>
              </a:tr>
              <a:tr h="370840">
                <a:tc>
                  <a:txBody>
                    <a:bodyPr/>
                    <a:lstStyle/>
                    <a:p>
                      <a:r>
                        <a:rPr lang="fr-CA" sz="1050" b="1" dirty="0">
                          <a:solidFill>
                            <a:srgbClr val="565C62"/>
                          </a:solidFill>
                        </a:rPr>
                        <a:t>Roche Diagnostics Canada</a:t>
                      </a:r>
                    </a:p>
                  </a:txBody>
                  <a:tcPr anchor="ctr"/>
                </a:tc>
                <a:tc>
                  <a:txBody>
                    <a:bodyPr/>
                    <a:lstStyle/>
                    <a:p>
                      <a:pPr algn="ctr"/>
                      <a:r>
                        <a:rPr lang="fr-CA" sz="1200" dirty="0">
                          <a:sym typeface="Wingdings"/>
                          <a:hlinkClick r:id="rId8"/>
                        </a:rPr>
                        <a:t> </a:t>
                      </a:r>
                      <a:endParaRPr lang="fr-CA" sz="1200" dirty="0"/>
                    </a:p>
                  </a:txBody>
                  <a:tcPr anchor="ctr"/>
                </a:tc>
                <a:tc>
                  <a:txBody>
                    <a:bodyPr/>
                    <a:lstStyle/>
                    <a:p>
                      <a:r>
                        <a:rPr lang="fr-CA" sz="1050" dirty="0">
                          <a:solidFill>
                            <a:srgbClr val="565C62"/>
                          </a:solidFill>
                        </a:rPr>
                        <a:t>Gamme de produits et sélection de tests et de solutions pour  le  marché des diagnostics </a:t>
                      </a:r>
                      <a:r>
                        <a:rPr lang="fr-CA" sz="1050" i="1" dirty="0">
                          <a:solidFill>
                            <a:srgbClr val="565C62"/>
                          </a:solidFill>
                        </a:rPr>
                        <a:t>in vitro</a:t>
                      </a:r>
                      <a:endParaRPr lang="fr-CA" sz="1050" dirty="0">
                        <a:solidFill>
                          <a:srgbClr val="565C62"/>
                        </a:solidFill>
                      </a:endParaRPr>
                    </a:p>
                  </a:txBody>
                  <a:tcPr anchor="ctr"/>
                </a:tc>
                <a:extLst>
                  <a:ext uri="{0D108BD9-81ED-4DB2-BD59-A6C34878D82A}">
                    <a16:rowId xmlns:a16="http://schemas.microsoft.com/office/drawing/2014/main" val="10003"/>
                  </a:ext>
                </a:extLst>
              </a:tr>
              <a:tr h="370840">
                <a:tc>
                  <a:txBody>
                    <a:bodyPr/>
                    <a:lstStyle/>
                    <a:p>
                      <a:r>
                        <a:rPr lang="fr-CA" sz="1050" b="1" dirty="0">
                          <a:solidFill>
                            <a:srgbClr val="565C62"/>
                          </a:solidFill>
                        </a:rPr>
                        <a:t>Rogue</a:t>
                      </a:r>
                      <a:r>
                        <a:rPr lang="fr-CA" sz="1050" b="1" baseline="0" dirty="0">
                          <a:solidFill>
                            <a:srgbClr val="565C62"/>
                          </a:solidFill>
                        </a:rPr>
                        <a:t> </a:t>
                      </a:r>
                      <a:r>
                        <a:rPr lang="fr-CA" sz="1050" b="1" baseline="0" dirty="0" err="1">
                          <a:solidFill>
                            <a:srgbClr val="565C62"/>
                          </a:solidFill>
                        </a:rPr>
                        <a:t>Research</a:t>
                      </a:r>
                      <a:endParaRPr lang="fr-CA" sz="1050" b="1" dirty="0">
                        <a:solidFill>
                          <a:srgbClr val="565C62"/>
                        </a:solidFill>
                      </a:endParaRPr>
                    </a:p>
                  </a:txBody>
                  <a:tcPr anchor="ctr"/>
                </a:tc>
                <a:tc>
                  <a:txBody>
                    <a:bodyPr/>
                    <a:lstStyle/>
                    <a:p>
                      <a:pPr algn="ctr"/>
                      <a:r>
                        <a:rPr lang="fr-CA" sz="1200" dirty="0">
                          <a:sym typeface="Wingdings"/>
                          <a:hlinkClick r:id="rId9"/>
                        </a:rPr>
                        <a:t> </a:t>
                      </a:r>
                      <a:endParaRPr lang="fr-CA" sz="1200" dirty="0"/>
                    </a:p>
                  </a:txBody>
                  <a:tcPr anchor="ctr"/>
                </a:tc>
                <a:tc>
                  <a:txBody>
                    <a:bodyPr/>
                    <a:lstStyle/>
                    <a:p>
                      <a:r>
                        <a:rPr lang="fr-CA" sz="1050" dirty="0">
                          <a:solidFill>
                            <a:srgbClr val="565C62"/>
                          </a:solidFill>
                        </a:rPr>
                        <a:t>Produits</a:t>
                      </a:r>
                      <a:r>
                        <a:rPr lang="fr-CA" sz="1050" baseline="0" dirty="0">
                          <a:solidFill>
                            <a:srgbClr val="565C62"/>
                          </a:solidFill>
                        </a:rPr>
                        <a:t> destinés à la </a:t>
                      </a:r>
                      <a:r>
                        <a:rPr lang="fr-CA" sz="1050" baseline="0" dirty="0" err="1">
                          <a:solidFill>
                            <a:srgbClr val="565C62"/>
                          </a:solidFill>
                        </a:rPr>
                        <a:t>neuronavigation</a:t>
                      </a:r>
                      <a:r>
                        <a:rPr lang="fr-CA" sz="1050" baseline="0" dirty="0">
                          <a:solidFill>
                            <a:srgbClr val="565C62"/>
                          </a:solidFill>
                        </a:rPr>
                        <a:t> appliquée aux neurosciences cognitives et à la réadaptation</a:t>
                      </a:r>
                      <a:endParaRPr lang="fr-CA" sz="1050" dirty="0">
                        <a:solidFill>
                          <a:srgbClr val="565C62"/>
                        </a:solidFill>
                      </a:endParaRPr>
                    </a:p>
                  </a:txBody>
                  <a:tcPr anchor="ctr"/>
                </a:tc>
                <a:extLst>
                  <a:ext uri="{0D108BD9-81ED-4DB2-BD59-A6C34878D82A}">
                    <a16:rowId xmlns:a16="http://schemas.microsoft.com/office/drawing/2014/main" val="10004"/>
                  </a:ext>
                </a:extLst>
              </a:tr>
              <a:tr h="370840">
                <a:tc>
                  <a:txBody>
                    <a:bodyPr/>
                    <a:lstStyle/>
                    <a:p>
                      <a:r>
                        <a:rPr lang="fr-CA" sz="1050" b="1" dirty="0">
                          <a:solidFill>
                            <a:srgbClr val="565C62"/>
                          </a:solidFill>
                        </a:rPr>
                        <a:t>SCIREQ</a:t>
                      </a:r>
                    </a:p>
                  </a:txBody>
                  <a:tcPr anchor="ctr"/>
                </a:tc>
                <a:tc>
                  <a:txBody>
                    <a:bodyPr/>
                    <a:lstStyle/>
                    <a:p>
                      <a:pPr algn="ctr"/>
                      <a:r>
                        <a:rPr lang="fr-CA" sz="1200" dirty="0">
                          <a:sym typeface="Wingdings"/>
                          <a:hlinkClick r:id="rId10"/>
                        </a:rPr>
                        <a:t> </a:t>
                      </a:r>
                      <a:endParaRPr lang="fr-CA" sz="1200" dirty="0"/>
                    </a:p>
                  </a:txBody>
                  <a:tcPr anchor="ctr"/>
                </a:tc>
                <a:tc>
                  <a:txBody>
                    <a:bodyPr/>
                    <a:lstStyle/>
                    <a:p>
                      <a:r>
                        <a:rPr lang="fr-CA" sz="1050" noProof="0" dirty="0">
                          <a:solidFill>
                            <a:srgbClr val="565C62"/>
                          </a:solidFill>
                        </a:rPr>
                        <a:t>Conception et fabrication d’équipements de mesure et de saisie de données pour la recherche</a:t>
                      </a:r>
                      <a:r>
                        <a:rPr lang="fr-CA" sz="1050" baseline="0" noProof="0" dirty="0">
                          <a:solidFill>
                            <a:srgbClr val="565C62"/>
                          </a:solidFill>
                        </a:rPr>
                        <a:t> sur les fonctions pulmonaires</a:t>
                      </a:r>
                    </a:p>
                  </a:txBody>
                  <a:tcPr anchor="ctr"/>
                </a:tc>
                <a:extLst>
                  <a:ext uri="{0D108BD9-81ED-4DB2-BD59-A6C34878D82A}">
                    <a16:rowId xmlns:a16="http://schemas.microsoft.com/office/drawing/2014/main" val="10005"/>
                  </a:ext>
                </a:extLst>
              </a:tr>
              <a:tr h="370840">
                <a:tc>
                  <a:txBody>
                    <a:bodyPr/>
                    <a:lstStyle/>
                    <a:p>
                      <a:r>
                        <a:rPr lang="fr-CA" sz="1050" b="1" dirty="0">
                          <a:solidFill>
                            <a:srgbClr val="565C62"/>
                          </a:solidFill>
                        </a:rPr>
                        <a:t>Smith</a:t>
                      </a:r>
                      <a:r>
                        <a:rPr lang="fr-CA" sz="1050" b="1" baseline="0" dirty="0">
                          <a:solidFill>
                            <a:srgbClr val="565C62"/>
                          </a:solidFill>
                        </a:rPr>
                        <a:t> &amp; </a:t>
                      </a:r>
                      <a:r>
                        <a:rPr lang="fr-CA" sz="1050" b="1" baseline="0" dirty="0" err="1">
                          <a:solidFill>
                            <a:srgbClr val="565C62"/>
                          </a:solidFill>
                        </a:rPr>
                        <a:t>Nephew</a:t>
                      </a:r>
                      <a:endParaRPr lang="fr-CA" sz="1050" b="1" dirty="0">
                        <a:solidFill>
                          <a:srgbClr val="565C62"/>
                        </a:solidFill>
                      </a:endParaRPr>
                    </a:p>
                  </a:txBody>
                  <a:tcPr anchor="ctr"/>
                </a:tc>
                <a:tc>
                  <a:txBody>
                    <a:bodyPr/>
                    <a:lstStyle/>
                    <a:p>
                      <a:pPr algn="ctr"/>
                      <a:r>
                        <a:rPr lang="fr-CA" sz="1200" dirty="0">
                          <a:sym typeface="Wingdings"/>
                          <a:hlinkClick r:id="rId11"/>
                        </a:rPr>
                        <a:t> </a:t>
                      </a:r>
                      <a:endParaRPr lang="fr-CA" sz="1200" dirty="0"/>
                    </a:p>
                  </a:txBody>
                  <a:tcPr anchor="ctr"/>
                </a:tc>
                <a:tc>
                  <a:txBody>
                    <a:bodyPr/>
                    <a:lstStyle/>
                    <a:p>
                      <a:r>
                        <a:rPr lang="fr-CA" sz="1050" dirty="0">
                          <a:solidFill>
                            <a:srgbClr val="565C62"/>
                          </a:solidFill>
                        </a:rPr>
                        <a:t>Entreprise</a:t>
                      </a:r>
                      <a:r>
                        <a:rPr lang="fr-CA" sz="1050" baseline="0" dirty="0">
                          <a:solidFill>
                            <a:srgbClr val="565C62"/>
                          </a:solidFill>
                        </a:rPr>
                        <a:t> diversifiée de technologies médicales</a:t>
                      </a:r>
                      <a:endParaRPr lang="fr-CA" sz="1050" dirty="0">
                        <a:solidFill>
                          <a:srgbClr val="565C62"/>
                        </a:solidFill>
                      </a:endParaRPr>
                    </a:p>
                  </a:txBody>
                  <a:tcPr anchor="ctr"/>
                </a:tc>
                <a:extLst>
                  <a:ext uri="{0D108BD9-81ED-4DB2-BD59-A6C34878D82A}">
                    <a16:rowId xmlns:a16="http://schemas.microsoft.com/office/drawing/2014/main" val="10006"/>
                  </a:ext>
                </a:extLst>
              </a:tr>
              <a:tr h="370840">
                <a:tc>
                  <a:txBody>
                    <a:bodyPr/>
                    <a:lstStyle/>
                    <a:p>
                      <a:r>
                        <a:rPr lang="fr-CA" sz="1050" b="1" dirty="0" err="1">
                          <a:solidFill>
                            <a:srgbClr val="565C62"/>
                          </a:solidFill>
                        </a:rPr>
                        <a:t>Surgmed</a:t>
                      </a:r>
                      <a:endParaRPr lang="fr-CA" sz="1050" b="1" dirty="0">
                        <a:solidFill>
                          <a:srgbClr val="565C62"/>
                        </a:solidFill>
                      </a:endParaRPr>
                    </a:p>
                  </a:txBody>
                  <a:tcPr anchor="ctr"/>
                </a:tc>
                <a:tc>
                  <a:txBody>
                    <a:bodyPr/>
                    <a:lstStyle/>
                    <a:p>
                      <a:pPr algn="ctr"/>
                      <a:r>
                        <a:rPr lang="fr-CA" sz="1200" dirty="0">
                          <a:sym typeface="Wingdings"/>
                          <a:hlinkClick r:id="rId12"/>
                        </a:rPr>
                        <a:t> </a:t>
                      </a:r>
                      <a:endParaRPr lang="fr-CA" sz="1200" dirty="0"/>
                    </a:p>
                  </a:txBody>
                  <a:tcPr anchor="ctr"/>
                </a:tc>
                <a:tc>
                  <a:txBody>
                    <a:bodyPr/>
                    <a:lstStyle/>
                    <a:p>
                      <a:r>
                        <a:rPr lang="fr-CA" sz="1050" b="0" kern="1200" dirty="0">
                          <a:solidFill>
                            <a:srgbClr val="565C62"/>
                          </a:solidFill>
                          <a:latin typeface="+mn-lt"/>
                          <a:ea typeface="+mn-ea"/>
                          <a:cs typeface="+mn-cs"/>
                        </a:rPr>
                        <a:t>Fabrication et distribution d'appareils médicaux</a:t>
                      </a:r>
                      <a:endParaRPr lang="fr-CA" sz="1050" dirty="0">
                        <a:solidFill>
                          <a:srgbClr val="565C62"/>
                        </a:solidFill>
                      </a:endParaRPr>
                    </a:p>
                  </a:txBody>
                  <a:tcPr anchor="ctr"/>
                </a:tc>
                <a:extLst>
                  <a:ext uri="{0D108BD9-81ED-4DB2-BD59-A6C34878D82A}">
                    <a16:rowId xmlns:a16="http://schemas.microsoft.com/office/drawing/2014/main" val="10007"/>
                  </a:ext>
                </a:extLst>
              </a:tr>
              <a:tr h="370840">
                <a:tc>
                  <a:txBody>
                    <a:bodyPr/>
                    <a:lstStyle/>
                    <a:p>
                      <a:r>
                        <a:rPr lang="fr-CA" sz="1050" b="1" dirty="0">
                          <a:solidFill>
                            <a:srgbClr val="565C62"/>
                          </a:solidFill>
                        </a:rPr>
                        <a:t>Synergie</a:t>
                      </a:r>
                      <a:r>
                        <a:rPr lang="fr-CA" sz="1050" b="1" baseline="0" dirty="0">
                          <a:solidFill>
                            <a:srgbClr val="565C62"/>
                          </a:solidFill>
                        </a:rPr>
                        <a:t> Médicale BRG</a:t>
                      </a:r>
                      <a:endParaRPr lang="fr-CA" sz="1050" b="1" dirty="0">
                        <a:solidFill>
                          <a:srgbClr val="565C62"/>
                        </a:solidFill>
                      </a:endParaRPr>
                    </a:p>
                  </a:txBody>
                  <a:tcPr anchor="ctr"/>
                </a:tc>
                <a:tc>
                  <a:txBody>
                    <a:bodyPr/>
                    <a:lstStyle/>
                    <a:p>
                      <a:pPr algn="ctr"/>
                      <a:r>
                        <a:rPr lang="fr-CA" sz="1200" dirty="0">
                          <a:sym typeface="Wingdings"/>
                          <a:hlinkClick r:id="rId13"/>
                        </a:rPr>
                        <a:t> </a:t>
                      </a:r>
                      <a:endParaRPr lang="fr-CA" sz="1200" dirty="0"/>
                    </a:p>
                  </a:txBody>
                  <a:tcPr anchor="ctr"/>
                </a:tc>
                <a:tc>
                  <a:txBody>
                    <a:bodyPr/>
                    <a:lstStyle/>
                    <a:p>
                      <a:r>
                        <a:rPr lang="fr-CA" sz="1050" dirty="0">
                          <a:solidFill>
                            <a:srgbClr val="565C62"/>
                          </a:solidFill>
                        </a:rPr>
                        <a:t>Plateforme</a:t>
                      </a:r>
                      <a:r>
                        <a:rPr lang="fr-CA" sz="1050" baseline="0" dirty="0">
                          <a:solidFill>
                            <a:srgbClr val="565C62"/>
                          </a:solidFill>
                        </a:rPr>
                        <a:t> de distribution de médicaments oraux solides</a:t>
                      </a:r>
                      <a:endParaRPr lang="fr-CA" sz="1050" dirty="0">
                        <a:solidFill>
                          <a:srgbClr val="565C62"/>
                        </a:solidFill>
                      </a:endParaRPr>
                    </a:p>
                  </a:txBody>
                  <a:tcPr anchor="ctr"/>
                </a:tc>
                <a:extLst>
                  <a:ext uri="{0D108BD9-81ED-4DB2-BD59-A6C34878D82A}">
                    <a16:rowId xmlns:a16="http://schemas.microsoft.com/office/drawing/2014/main" val="10008"/>
                  </a:ext>
                </a:extLst>
              </a:tr>
              <a:tr h="370840">
                <a:tc>
                  <a:txBody>
                    <a:bodyPr/>
                    <a:lstStyle/>
                    <a:p>
                      <a:r>
                        <a:rPr lang="fr-CA" sz="1050" b="1" dirty="0" err="1">
                          <a:solidFill>
                            <a:srgbClr val="565C62"/>
                          </a:solidFill>
                        </a:rPr>
                        <a:t>Thought</a:t>
                      </a:r>
                      <a:r>
                        <a:rPr lang="fr-CA" sz="1050" b="1" baseline="0" dirty="0">
                          <a:solidFill>
                            <a:srgbClr val="565C62"/>
                          </a:solidFill>
                        </a:rPr>
                        <a:t> Technologies</a:t>
                      </a:r>
                      <a:endParaRPr lang="fr-CA" sz="1050" b="1" dirty="0">
                        <a:solidFill>
                          <a:srgbClr val="565C62"/>
                        </a:solidFill>
                      </a:endParaRPr>
                    </a:p>
                  </a:txBody>
                  <a:tcPr anchor="ctr"/>
                </a:tc>
                <a:tc>
                  <a:txBody>
                    <a:bodyPr/>
                    <a:lstStyle/>
                    <a:p>
                      <a:pPr algn="ctr"/>
                      <a:r>
                        <a:rPr lang="fr-CA" sz="1200" dirty="0">
                          <a:sym typeface="Wingdings"/>
                          <a:hlinkClick r:id="rId14"/>
                        </a:rPr>
                        <a:t> </a:t>
                      </a:r>
                      <a:endParaRPr lang="fr-CA" sz="1200" dirty="0"/>
                    </a:p>
                  </a:txBody>
                  <a:tcPr anchor="ctr"/>
                </a:tc>
                <a:tc>
                  <a:txBody>
                    <a:bodyPr/>
                    <a:lstStyle/>
                    <a:p>
                      <a:r>
                        <a:rPr lang="fr-CA" sz="1050" b="0" dirty="0">
                          <a:solidFill>
                            <a:srgbClr val="565C62"/>
                          </a:solidFill>
                        </a:rPr>
                        <a:t>Fabrication d’instrumentation de biofeedback et pour la psychophysiologie. </a:t>
                      </a:r>
                    </a:p>
                  </a:txBody>
                  <a:tcPr anchor="ctr"/>
                </a:tc>
                <a:extLst>
                  <a:ext uri="{0D108BD9-81ED-4DB2-BD59-A6C34878D82A}">
                    <a16:rowId xmlns:a16="http://schemas.microsoft.com/office/drawing/2014/main" val="10009"/>
                  </a:ext>
                </a:extLst>
              </a:tr>
              <a:tr h="370840">
                <a:tc>
                  <a:txBody>
                    <a:bodyPr/>
                    <a:lstStyle/>
                    <a:p>
                      <a:r>
                        <a:rPr lang="fr-CA" sz="1050" b="1" dirty="0" err="1">
                          <a:solidFill>
                            <a:srgbClr val="565C62"/>
                          </a:solidFill>
                        </a:rPr>
                        <a:t>Zimmer</a:t>
                      </a:r>
                      <a:r>
                        <a:rPr lang="fr-CA" sz="1050" b="1" baseline="0" dirty="0" err="1">
                          <a:solidFill>
                            <a:srgbClr val="565C62"/>
                          </a:solidFill>
                        </a:rPr>
                        <a:t>CAS</a:t>
                      </a:r>
                      <a:endParaRPr lang="fr-CA" sz="1050" b="1" dirty="0">
                        <a:solidFill>
                          <a:srgbClr val="565C62"/>
                        </a:solidFill>
                      </a:endParaRPr>
                    </a:p>
                  </a:txBody>
                  <a:tcPr anchor="ctr"/>
                </a:tc>
                <a:tc>
                  <a:txBody>
                    <a:bodyPr/>
                    <a:lstStyle/>
                    <a:p>
                      <a:pPr algn="ctr"/>
                      <a:r>
                        <a:rPr lang="fr-CA" sz="1200" dirty="0">
                          <a:sym typeface="Wingdings"/>
                          <a:hlinkClick r:id="rId15"/>
                        </a:rPr>
                        <a:t> </a:t>
                      </a:r>
                      <a:endParaRPr lang="fr-CA" sz="1200" dirty="0"/>
                    </a:p>
                  </a:txBody>
                  <a:tcPr anchor="ctr"/>
                </a:tc>
                <a:tc>
                  <a:txBody>
                    <a:bodyPr/>
                    <a:lstStyle/>
                    <a:p>
                      <a:r>
                        <a:rPr lang="fr-CA" sz="1050" b="0" dirty="0">
                          <a:solidFill>
                            <a:srgbClr val="565C62"/>
                          </a:solidFill>
                        </a:rPr>
                        <a:t>Systèmes pour la chirurgie orthopédique assistée par ordinateur  basée sur la plateforme </a:t>
                      </a:r>
                      <a:r>
                        <a:rPr lang="fr-CA" sz="1050" b="0" dirty="0" err="1">
                          <a:solidFill>
                            <a:srgbClr val="565C62"/>
                          </a:solidFill>
                        </a:rPr>
                        <a:t>Orthosoft</a:t>
                      </a:r>
                      <a:r>
                        <a:rPr lang="fr-CA" sz="1050" b="0" dirty="0">
                          <a:solidFill>
                            <a:srgbClr val="565C62"/>
                          </a:solidFill>
                        </a:rPr>
                        <a:t>.</a:t>
                      </a:r>
                    </a:p>
                  </a:txBody>
                  <a:tcPr anchor="ctr"/>
                </a:tc>
                <a:extLst>
                  <a:ext uri="{0D108BD9-81ED-4DB2-BD59-A6C34878D82A}">
                    <a16:rowId xmlns:a16="http://schemas.microsoft.com/office/drawing/2014/main" val="10010"/>
                  </a:ext>
                </a:extLst>
              </a:tr>
            </a:tbl>
          </a:graphicData>
        </a:graphic>
      </p:graphicFrame>
    </p:spTree>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fr-FR" dirty="0"/>
              <a:t>ANNEXE 2 : </a:t>
            </a:r>
            <a:r>
              <a:rPr lang="fr-FR"/>
              <a:t>Principales entreprises</a:t>
            </a:r>
            <a:endParaRPr lang="fr-CA" sz="900" dirty="0"/>
          </a:p>
        </p:txBody>
      </p:sp>
      <p:sp>
        <p:nvSpPr>
          <p:cNvPr id="3" name="Content Placeholder 2"/>
          <p:cNvSpPr>
            <a:spLocks noGrp="1"/>
          </p:cNvSpPr>
          <p:nvPr>
            <p:ph idx="1"/>
            <p:custDataLst>
              <p:tags r:id="rId2"/>
            </p:custDataLst>
          </p:nvPr>
        </p:nvSpPr>
        <p:spPr>
          <a:xfrm>
            <a:off x="1172386" y="1600201"/>
            <a:ext cx="7680326" cy="228600"/>
          </a:xfrm>
        </p:spPr>
        <p:txBody>
          <a:bodyPr/>
          <a:lstStyle/>
          <a:p>
            <a:r>
              <a:rPr lang="fr-FR" sz="1100" i="1" u="sng" dirty="0"/>
              <a:t>TÉLÉMÉDECINE ET TI SANTÉ </a:t>
            </a:r>
          </a:p>
          <a:p>
            <a:endParaRPr lang="fr-FR" sz="1050" i="1" u="sng" dirty="0"/>
          </a:p>
          <a:p>
            <a:pPr lvl="0">
              <a:spcBef>
                <a:spcPts val="1200"/>
              </a:spcBef>
            </a:pPr>
            <a:endParaRPr lang="fr-CA" sz="1050" dirty="0">
              <a:solidFill>
                <a:srgbClr val="565C62"/>
              </a:solidFill>
            </a:endParaRPr>
          </a:p>
          <a:p>
            <a:pPr lvl="0">
              <a:spcBef>
                <a:spcPts val="1200"/>
              </a:spcBef>
            </a:pPr>
            <a:endParaRPr lang="fr-CA" sz="1050" dirty="0">
              <a:solidFill>
                <a:srgbClr val="565C62"/>
              </a:solidFill>
            </a:endParaRPr>
          </a:p>
          <a:p>
            <a:endParaRPr lang="fr-CA" dirty="0">
              <a:solidFill>
                <a:srgbClr val="00193F"/>
              </a:solidFill>
            </a:endParaRPr>
          </a:p>
          <a:p>
            <a:endParaRPr lang="fr-CA" dirty="0"/>
          </a:p>
        </p:txBody>
      </p:sp>
      <p:sp>
        <p:nvSpPr>
          <p:cNvPr id="4" name="Slide Number Placeholder 3"/>
          <p:cNvSpPr>
            <a:spLocks noGrp="1"/>
          </p:cNvSpPr>
          <p:nvPr>
            <p:ph type="sldNum" sz="quarter" idx="12"/>
            <p:custDataLst>
              <p:tags r:id="rId3"/>
            </p:custDataLst>
          </p:nvPr>
        </p:nvSpPr>
        <p:spPr/>
        <p:txBody>
          <a:bodyPr/>
          <a:lstStyle/>
          <a:p>
            <a:fld id="{B7CCD2B4-99E9-D948-A3A8-62D945B078FA}" type="slidenum">
              <a:rPr lang="fr-FR" smtClean="0"/>
              <a:pPr/>
              <a:t>35</a:t>
            </a:fld>
            <a:endParaRPr lang="fr-FR" dirty="0"/>
          </a:p>
        </p:txBody>
      </p:sp>
      <p:graphicFrame>
        <p:nvGraphicFramePr>
          <p:cNvPr id="5" name="Tableau 4"/>
          <p:cNvGraphicFramePr>
            <a:graphicFrameLocks noGrp="1"/>
          </p:cNvGraphicFramePr>
          <p:nvPr/>
        </p:nvGraphicFramePr>
        <p:xfrm>
          <a:off x="1173793" y="1961224"/>
          <a:ext cx="7640007" cy="4404360"/>
        </p:xfrm>
        <a:graphic>
          <a:graphicData uri="http://schemas.openxmlformats.org/drawingml/2006/table">
            <a:tbl>
              <a:tblPr firstRow="1" bandRow="1">
                <a:tableStyleId>{5C22544A-7EE6-4342-B048-85BDC9FD1C3A}</a:tableStyleId>
              </a:tblPr>
              <a:tblGrid>
                <a:gridCol w="2546669">
                  <a:extLst>
                    <a:ext uri="{9D8B030D-6E8A-4147-A177-3AD203B41FA5}">
                      <a16:colId xmlns:a16="http://schemas.microsoft.com/office/drawing/2014/main" val="20000"/>
                    </a:ext>
                  </a:extLst>
                </a:gridCol>
                <a:gridCol w="893158">
                  <a:extLst>
                    <a:ext uri="{9D8B030D-6E8A-4147-A177-3AD203B41FA5}">
                      <a16:colId xmlns:a16="http://schemas.microsoft.com/office/drawing/2014/main" val="20001"/>
                    </a:ext>
                  </a:extLst>
                </a:gridCol>
                <a:gridCol w="4200180">
                  <a:extLst>
                    <a:ext uri="{9D8B030D-6E8A-4147-A177-3AD203B41FA5}">
                      <a16:colId xmlns:a16="http://schemas.microsoft.com/office/drawing/2014/main" val="20002"/>
                    </a:ext>
                  </a:extLst>
                </a:gridCol>
              </a:tblGrid>
              <a:tr h="370840">
                <a:tc>
                  <a:txBody>
                    <a:bodyPr/>
                    <a:lstStyle/>
                    <a:p>
                      <a:pPr algn="ctr"/>
                      <a:r>
                        <a:rPr lang="fr-CA" sz="1200" dirty="0">
                          <a:solidFill>
                            <a:srgbClr val="FFD200"/>
                          </a:solidFill>
                        </a:rPr>
                        <a:t>Entreprise</a:t>
                      </a:r>
                    </a:p>
                  </a:txBody>
                  <a:tcPr anchor="ctr"/>
                </a:tc>
                <a:tc>
                  <a:txBody>
                    <a:bodyPr/>
                    <a:lstStyle/>
                    <a:p>
                      <a:pPr algn="ctr"/>
                      <a:r>
                        <a:rPr lang="fr-CA" sz="1200" dirty="0">
                          <a:solidFill>
                            <a:srgbClr val="FFD200"/>
                          </a:solidFill>
                        </a:rPr>
                        <a:t>Site web</a:t>
                      </a:r>
                    </a:p>
                  </a:txBody>
                  <a:tcPr anchor="ctr"/>
                </a:tc>
                <a:tc>
                  <a:txBody>
                    <a:bodyPr/>
                    <a:lstStyle/>
                    <a:p>
                      <a:pPr algn="ctr"/>
                      <a:r>
                        <a:rPr lang="fr-CA" sz="1200" dirty="0">
                          <a:solidFill>
                            <a:srgbClr val="FFD200"/>
                          </a:solidFill>
                        </a:rPr>
                        <a:t>Domaine, champ</a:t>
                      </a:r>
                      <a:r>
                        <a:rPr lang="fr-CA" sz="1200" baseline="0" dirty="0">
                          <a:solidFill>
                            <a:srgbClr val="FFD200"/>
                          </a:solidFill>
                        </a:rPr>
                        <a:t> d’activité</a:t>
                      </a:r>
                      <a:endParaRPr lang="fr-CA" sz="1200" dirty="0">
                        <a:solidFill>
                          <a:srgbClr val="FFD200"/>
                        </a:solidFill>
                      </a:endParaRPr>
                    </a:p>
                  </a:txBody>
                  <a:tcPr anchor="ctr"/>
                </a:tc>
                <a:extLst>
                  <a:ext uri="{0D108BD9-81ED-4DB2-BD59-A6C34878D82A}">
                    <a16:rowId xmlns:a16="http://schemas.microsoft.com/office/drawing/2014/main" val="10000"/>
                  </a:ext>
                </a:extLst>
              </a:tr>
              <a:tr h="370840">
                <a:tc>
                  <a:txBody>
                    <a:bodyPr/>
                    <a:lstStyle/>
                    <a:p>
                      <a:r>
                        <a:rPr lang="fr-CA" sz="1050" b="1" dirty="0" err="1">
                          <a:solidFill>
                            <a:srgbClr val="565C62"/>
                          </a:solidFill>
                        </a:rPr>
                        <a:t>Aptimed</a:t>
                      </a:r>
                      <a:endParaRPr lang="fr-CA" sz="1050" b="1" dirty="0">
                        <a:solidFill>
                          <a:srgbClr val="565C62"/>
                        </a:solidFill>
                      </a:endParaRPr>
                    </a:p>
                  </a:txBody>
                  <a:tcPr anchor="ctr"/>
                </a:tc>
                <a:tc>
                  <a:txBody>
                    <a:bodyPr/>
                    <a:lstStyle/>
                    <a:p>
                      <a:pPr algn="ctr"/>
                      <a:r>
                        <a:rPr lang="fr-CA" sz="1200" dirty="0">
                          <a:sym typeface="Wingdings"/>
                          <a:hlinkClick r:id="rId6"/>
                        </a:rPr>
                        <a:t> </a:t>
                      </a:r>
                      <a:endParaRPr lang="fr-CA" sz="1200" dirty="0"/>
                    </a:p>
                  </a:txBody>
                  <a:tcPr anchor="ctr"/>
                </a:tc>
                <a:tc>
                  <a:txBody>
                    <a:bodyPr/>
                    <a:lstStyle/>
                    <a:p>
                      <a:r>
                        <a:rPr lang="fr-CA" sz="1050" b="0" dirty="0">
                          <a:solidFill>
                            <a:srgbClr val="565C62"/>
                          </a:solidFill>
                        </a:rPr>
                        <a:t>Formation en ligne (e-</a:t>
                      </a:r>
                      <a:r>
                        <a:rPr lang="fr-CA" sz="1050" b="0" dirty="0" err="1">
                          <a:solidFill>
                            <a:srgbClr val="565C62"/>
                          </a:solidFill>
                        </a:rPr>
                        <a:t>learning</a:t>
                      </a:r>
                      <a:r>
                        <a:rPr lang="fr-CA" sz="1050" b="0" dirty="0">
                          <a:solidFill>
                            <a:srgbClr val="565C62"/>
                          </a:solidFill>
                        </a:rPr>
                        <a:t>) pour les professionnels de la santé au Canada et à l'étranger.</a:t>
                      </a:r>
                    </a:p>
                  </a:txBody>
                  <a:tcPr anchor="ctr"/>
                </a:tc>
                <a:extLst>
                  <a:ext uri="{0D108BD9-81ED-4DB2-BD59-A6C34878D82A}">
                    <a16:rowId xmlns:a16="http://schemas.microsoft.com/office/drawing/2014/main" val="10001"/>
                  </a:ext>
                </a:extLst>
              </a:tr>
              <a:tr h="370840">
                <a:tc>
                  <a:txBody>
                    <a:bodyPr/>
                    <a:lstStyle/>
                    <a:p>
                      <a:r>
                        <a:rPr lang="fr-CA" sz="1050" b="1">
                          <a:solidFill>
                            <a:srgbClr val="565C62"/>
                          </a:solidFill>
                        </a:rPr>
                        <a:t>Bell</a:t>
                      </a:r>
                      <a:r>
                        <a:rPr lang="fr-CA" sz="1050" b="1" baseline="0">
                          <a:solidFill>
                            <a:srgbClr val="565C62"/>
                          </a:solidFill>
                        </a:rPr>
                        <a:t> Solutions Santé</a:t>
                      </a:r>
                      <a:endParaRPr lang="fr-CA" sz="1050" b="1" dirty="0">
                        <a:solidFill>
                          <a:srgbClr val="565C62"/>
                        </a:solidFill>
                      </a:endParaRPr>
                    </a:p>
                  </a:txBody>
                  <a:tcPr anchor="ctr"/>
                </a:tc>
                <a:tc>
                  <a:txBody>
                    <a:bodyPr/>
                    <a:lstStyle/>
                    <a:p>
                      <a:pPr algn="ctr"/>
                      <a:r>
                        <a:rPr lang="fr-CA" sz="1200" dirty="0">
                          <a:sym typeface="Wingdings"/>
                          <a:hlinkClick r:id="rId7"/>
                        </a:rPr>
                        <a:t> </a:t>
                      </a:r>
                      <a:endParaRPr lang="fr-CA" sz="1200" dirty="0"/>
                    </a:p>
                  </a:txBody>
                  <a:tcPr anchor="ctr"/>
                </a:tc>
                <a:tc>
                  <a:txBody>
                    <a:bodyPr/>
                    <a:lstStyle/>
                    <a:p>
                      <a:r>
                        <a:rPr lang="fr-FR" sz="1050" b="0" dirty="0">
                          <a:solidFill>
                            <a:srgbClr val="565C62"/>
                          </a:solidFill>
                        </a:rPr>
                        <a:t>Portail pour le dossier clinique informatisé et pour la gestion des maladies chroniques; outils de télésanté</a:t>
                      </a:r>
                      <a:endParaRPr lang="fr-CA" sz="1050" b="0" dirty="0">
                        <a:solidFill>
                          <a:srgbClr val="565C62"/>
                        </a:solidFill>
                      </a:endParaRPr>
                    </a:p>
                  </a:txBody>
                  <a:tcPr anchor="ctr"/>
                </a:tc>
                <a:extLst>
                  <a:ext uri="{0D108BD9-81ED-4DB2-BD59-A6C34878D82A}">
                    <a16:rowId xmlns:a16="http://schemas.microsoft.com/office/drawing/2014/main" val="10002"/>
                  </a:ext>
                </a:extLst>
              </a:tr>
              <a:tr h="370840">
                <a:tc>
                  <a:txBody>
                    <a:bodyPr/>
                    <a:lstStyle/>
                    <a:p>
                      <a:r>
                        <a:rPr lang="fr-CA" sz="1050" b="1" dirty="0">
                          <a:solidFill>
                            <a:srgbClr val="565C62"/>
                          </a:solidFill>
                        </a:rPr>
                        <a:t>CAE</a:t>
                      </a:r>
                      <a:r>
                        <a:rPr lang="fr-CA" sz="1050" b="1" baseline="0" dirty="0">
                          <a:solidFill>
                            <a:srgbClr val="565C62"/>
                          </a:solidFill>
                        </a:rPr>
                        <a:t> Santé</a:t>
                      </a:r>
                      <a:endParaRPr lang="fr-CA" sz="1050" b="1" dirty="0">
                        <a:solidFill>
                          <a:srgbClr val="565C62"/>
                        </a:solidFill>
                      </a:endParaRPr>
                    </a:p>
                  </a:txBody>
                  <a:tcPr anchor="ctr"/>
                </a:tc>
                <a:tc>
                  <a:txBody>
                    <a:bodyPr/>
                    <a:lstStyle/>
                    <a:p>
                      <a:pPr algn="ctr"/>
                      <a:r>
                        <a:rPr lang="fr-CA" sz="1200" dirty="0">
                          <a:sym typeface="Wingdings"/>
                          <a:hlinkClick r:id="rId8"/>
                        </a:rPr>
                        <a:t> </a:t>
                      </a:r>
                      <a:endParaRPr lang="fr-CA" sz="1200" dirty="0"/>
                    </a:p>
                  </a:txBody>
                  <a:tcPr anchor="ctr"/>
                </a:tc>
                <a:tc>
                  <a:txBody>
                    <a:bodyPr/>
                    <a:lstStyle/>
                    <a:p>
                      <a:r>
                        <a:rPr lang="fr-CA" sz="1050" b="0" dirty="0">
                          <a:solidFill>
                            <a:srgbClr val="565C62"/>
                          </a:solidFill>
                        </a:rPr>
                        <a:t>Simulateurs pour la formation des médecins, infirmières.</a:t>
                      </a:r>
                    </a:p>
                  </a:txBody>
                  <a:tcPr anchor="ctr"/>
                </a:tc>
                <a:extLst>
                  <a:ext uri="{0D108BD9-81ED-4DB2-BD59-A6C34878D82A}">
                    <a16:rowId xmlns:a16="http://schemas.microsoft.com/office/drawing/2014/main" val="10003"/>
                  </a:ext>
                </a:extLst>
              </a:tr>
              <a:tr h="370840">
                <a:tc>
                  <a:txBody>
                    <a:bodyPr/>
                    <a:lstStyle/>
                    <a:p>
                      <a:r>
                        <a:rPr lang="fr-CA" sz="1050" b="1" dirty="0">
                          <a:solidFill>
                            <a:srgbClr val="565C62"/>
                          </a:solidFill>
                        </a:rPr>
                        <a:t>Christie</a:t>
                      </a:r>
                      <a:r>
                        <a:rPr lang="fr-CA" sz="1050" b="1" baseline="0" dirty="0">
                          <a:solidFill>
                            <a:srgbClr val="565C62"/>
                          </a:solidFill>
                        </a:rPr>
                        <a:t> </a:t>
                      </a:r>
                      <a:r>
                        <a:rPr lang="fr-CA" sz="1050" b="1" baseline="0" dirty="0" err="1">
                          <a:solidFill>
                            <a:srgbClr val="565C62"/>
                          </a:solidFill>
                        </a:rPr>
                        <a:t>Innomed</a:t>
                      </a:r>
                      <a:endParaRPr lang="fr-CA" sz="1050" b="1" dirty="0">
                        <a:solidFill>
                          <a:srgbClr val="565C62"/>
                        </a:solidFill>
                      </a:endParaRPr>
                    </a:p>
                  </a:txBody>
                  <a:tcPr anchor="ctr"/>
                </a:tc>
                <a:tc>
                  <a:txBody>
                    <a:bodyPr/>
                    <a:lstStyle/>
                    <a:p>
                      <a:pPr algn="ctr"/>
                      <a:r>
                        <a:rPr lang="fr-CA" sz="1200" dirty="0">
                          <a:sym typeface="Wingdings"/>
                          <a:hlinkClick r:id="rId9"/>
                        </a:rPr>
                        <a:t> </a:t>
                      </a:r>
                      <a:endParaRPr lang="fr-CA" sz="1200" dirty="0"/>
                    </a:p>
                  </a:txBody>
                  <a:tcPr anchor="ctr"/>
                </a:tc>
                <a:tc>
                  <a:txBody>
                    <a:bodyPr/>
                    <a:lstStyle/>
                    <a:p>
                      <a:r>
                        <a:rPr lang="fr-CA" sz="1050" b="0" dirty="0">
                          <a:solidFill>
                            <a:srgbClr val="565C62"/>
                          </a:solidFill>
                        </a:rPr>
                        <a:t>Systèmes de TI cliniques et produits d’imagerie médicale</a:t>
                      </a:r>
                    </a:p>
                  </a:txBody>
                  <a:tcPr anchor="ctr"/>
                </a:tc>
                <a:extLst>
                  <a:ext uri="{0D108BD9-81ED-4DB2-BD59-A6C34878D82A}">
                    <a16:rowId xmlns:a16="http://schemas.microsoft.com/office/drawing/2014/main" val="10004"/>
                  </a:ext>
                </a:extLst>
              </a:tr>
              <a:tr h="370840">
                <a:tc>
                  <a:txBody>
                    <a:bodyPr/>
                    <a:lstStyle/>
                    <a:p>
                      <a:r>
                        <a:rPr lang="fr-CA" sz="1050" b="1" dirty="0">
                          <a:solidFill>
                            <a:srgbClr val="565C62"/>
                          </a:solidFill>
                        </a:rPr>
                        <a:t>Fujitsu</a:t>
                      </a:r>
                      <a:r>
                        <a:rPr lang="fr-CA" sz="1050" b="1" baseline="0" dirty="0">
                          <a:solidFill>
                            <a:srgbClr val="565C62"/>
                          </a:solidFill>
                        </a:rPr>
                        <a:t> Canada</a:t>
                      </a:r>
                      <a:endParaRPr lang="fr-CA" sz="1050" b="1" dirty="0">
                        <a:solidFill>
                          <a:srgbClr val="565C62"/>
                        </a:solidFill>
                      </a:endParaRPr>
                    </a:p>
                  </a:txBody>
                  <a:tcPr anchor="ctr"/>
                </a:tc>
                <a:tc>
                  <a:txBody>
                    <a:bodyPr/>
                    <a:lstStyle/>
                    <a:p>
                      <a:pPr algn="ctr"/>
                      <a:r>
                        <a:rPr lang="fr-CA" sz="1200" dirty="0">
                          <a:sym typeface="Wingdings"/>
                          <a:hlinkClick r:id="rId10"/>
                        </a:rPr>
                        <a:t> </a:t>
                      </a:r>
                      <a:endParaRPr lang="fr-CA" sz="1200" dirty="0"/>
                    </a:p>
                  </a:txBody>
                  <a:tcPr anchor="ctr"/>
                </a:tc>
                <a:tc>
                  <a:txBody>
                    <a:bodyPr/>
                    <a:lstStyle/>
                    <a:p>
                      <a:r>
                        <a:rPr lang="fr-FR" sz="1050" b="0" dirty="0">
                          <a:solidFill>
                            <a:srgbClr val="565C62"/>
                          </a:solidFill>
                        </a:rPr>
                        <a:t>Services, équipements et logiciels pour améliorer les services dans le secteur santé</a:t>
                      </a:r>
                      <a:endParaRPr lang="fr-CA" sz="1050" dirty="0">
                        <a:solidFill>
                          <a:srgbClr val="565C62"/>
                        </a:solidFill>
                      </a:endParaRPr>
                    </a:p>
                  </a:txBody>
                  <a:tcPr anchor="ctr"/>
                </a:tc>
                <a:extLst>
                  <a:ext uri="{0D108BD9-81ED-4DB2-BD59-A6C34878D82A}">
                    <a16:rowId xmlns:a16="http://schemas.microsoft.com/office/drawing/2014/main" val="10005"/>
                  </a:ext>
                </a:extLst>
              </a:tr>
              <a:tr h="370840">
                <a:tc>
                  <a:txBody>
                    <a:bodyPr/>
                    <a:lstStyle/>
                    <a:p>
                      <a:r>
                        <a:rPr lang="fr-CA" sz="1050" b="1" dirty="0">
                          <a:solidFill>
                            <a:srgbClr val="565C62"/>
                          </a:solidFill>
                        </a:rPr>
                        <a:t>Groupe CGI </a:t>
                      </a:r>
                    </a:p>
                  </a:txBody>
                  <a:tcPr anchor="ctr"/>
                </a:tc>
                <a:tc>
                  <a:txBody>
                    <a:bodyPr/>
                    <a:lstStyle/>
                    <a:p>
                      <a:pPr algn="ctr"/>
                      <a:r>
                        <a:rPr lang="fr-CA" sz="1200" dirty="0">
                          <a:sym typeface="Wingdings"/>
                          <a:hlinkClick r:id="rId11"/>
                        </a:rPr>
                        <a:t> </a:t>
                      </a:r>
                      <a:endParaRPr lang="fr-CA" sz="1200" dirty="0"/>
                    </a:p>
                  </a:txBody>
                  <a:tcPr anchor="ctr"/>
                </a:tc>
                <a:tc>
                  <a:txBody>
                    <a:bodyPr/>
                    <a:lstStyle/>
                    <a:p>
                      <a:r>
                        <a:rPr lang="fr-FR" sz="1050" b="0" dirty="0">
                          <a:solidFill>
                            <a:srgbClr val="565C62"/>
                          </a:solidFill>
                        </a:rPr>
                        <a:t>Intégrateur de systèmes informatiques de gestion dans le secteur santé</a:t>
                      </a:r>
                      <a:endParaRPr lang="fr-CA" sz="1050" b="0" dirty="0">
                        <a:solidFill>
                          <a:srgbClr val="565C62"/>
                        </a:solidFill>
                      </a:endParaRPr>
                    </a:p>
                  </a:txBody>
                  <a:tcPr anchor="ctr"/>
                </a:tc>
                <a:extLst>
                  <a:ext uri="{0D108BD9-81ED-4DB2-BD59-A6C34878D82A}">
                    <a16:rowId xmlns:a16="http://schemas.microsoft.com/office/drawing/2014/main" val="10006"/>
                  </a:ext>
                </a:extLst>
              </a:tr>
              <a:tr h="370840">
                <a:tc>
                  <a:txBody>
                    <a:bodyPr/>
                    <a:lstStyle/>
                    <a:p>
                      <a:r>
                        <a:rPr lang="fr-CA" sz="1050" b="1" dirty="0" err="1">
                          <a:solidFill>
                            <a:srgbClr val="565C62"/>
                          </a:solidFill>
                        </a:rPr>
                        <a:t>Intelerad</a:t>
                      </a:r>
                      <a:endParaRPr lang="fr-CA" sz="1050" b="1" dirty="0">
                        <a:solidFill>
                          <a:srgbClr val="565C62"/>
                        </a:solidFill>
                      </a:endParaRPr>
                    </a:p>
                  </a:txBody>
                  <a:tcPr anchor="ctr"/>
                </a:tc>
                <a:tc>
                  <a:txBody>
                    <a:bodyPr/>
                    <a:lstStyle/>
                    <a:p>
                      <a:pPr algn="ctr"/>
                      <a:r>
                        <a:rPr lang="fr-CA" sz="1200" dirty="0">
                          <a:sym typeface="Wingdings"/>
                          <a:hlinkClick r:id="rId12"/>
                        </a:rPr>
                        <a:t> </a:t>
                      </a:r>
                      <a:endParaRPr lang="fr-CA" sz="1200" dirty="0"/>
                    </a:p>
                  </a:txBody>
                  <a:tcPr anchor="ctr"/>
                </a:tc>
                <a:tc>
                  <a:txBody>
                    <a:bodyPr/>
                    <a:lstStyle/>
                    <a:p>
                      <a:r>
                        <a:rPr lang="fr-CA" sz="1050" b="0" dirty="0">
                          <a:solidFill>
                            <a:srgbClr val="565C62"/>
                          </a:solidFill>
                        </a:rPr>
                        <a:t>Fournisseur de systèmes d'archivage et de transmission d'images (PACS) répondant à la norme DICOM. </a:t>
                      </a:r>
                    </a:p>
                  </a:txBody>
                  <a:tcPr anchor="ctr"/>
                </a:tc>
                <a:extLst>
                  <a:ext uri="{0D108BD9-81ED-4DB2-BD59-A6C34878D82A}">
                    <a16:rowId xmlns:a16="http://schemas.microsoft.com/office/drawing/2014/main" val="10007"/>
                  </a:ext>
                </a:extLst>
              </a:tr>
              <a:tr h="370840">
                <a:tc>
                  <a:txBody>
                    <a:bodyPr/>
                    <a:lstStyle/>
                    <a:p>
                      <a:r>
                        <a:rPr lang="fr-CA" sz="1050" b="1" dirty="0" err="1">
                          <a:solidFill>
                            <a:srgbClr val="565C62"/>
                          </a:solidFill>
                        </a:rPr>
                        <a:t>Logibec</a:t>
                      </a:r>
                      <a:endParaRPr lang="fr-CA" sz="1050" b="1" dirty="0">
                        <a:solidFill>
                          <a:srgbClr val="565C62"/>
                        </a:solidFill>
                      </a:endParaRPr>
                    </a:p>
                  </a:txBody>
                  <a:tcPr anchor="ctr"/>
                </a:tc>
                <a:tc>
                  <a:txBody>
                    <a:bodyPr/>
                    <a:lstStyle/>
                    <a:p>
                      <a:pPr algn="ctr"/>
                      <a:r>
                        <a:rPr lang="fr-CA" sz="1200" dirty="0">
                          <a:sym typeface="Wingdings"/>
                          <a:hlinkClick r:id="rId13"/>
                        </a:rPr>
                        <a:t> </a:t>
                      </a:r>
                      <a:endParaRPr lang="fr-CA" sz="1200" dirty="0"/>
                    </a:p>
                  </a:txBody>
                  <a:tcPr anchor="ctr"/>
                </a:tc>
                <a:tc>
                  <a:txBody>
                    <a:bodyPr/>
                    <a:lstStyle/>
                    <a:p>
                      <a:r>
                        <a:rPr lang="fr-CA" sz="1050" b="0" dirty="0">
                          <a:solidFill>
                            <a:srgbClr val="565C62"/>
                          </a:solidFill>
                        </a:rPr>
                        <a:t>Progiciels et services informatiques pour le secteur de la santé et des services sociaux</a:t>
                      </a:r>
                    </a:p>
                  </a:txBody>
                  <a:tcPr anchor="ctr"/>
                </a:tc>
                <a:extLst>
                  <a:ext uri="{0D108BD9-81ED-4DB2-BD59-A6C34878D82A}">
                    <a16:rowId xmlns:a16="http://schemas.microsoft.com/office/drawing/2014/main" val="10008"/>
                  </a:ext>
                </a:extLst>
              </a:tr>
              <a:tr h="370840">
                <a:tc>
                  <a:txBody>
                    <a:bodyPr/>
                    <a:lstStyle/>
                    <a:p>
                      <a:r>
                        <a:rPr lang="fr-CA" sz="1050" b="1" dirty="0" err="1">
                          <a:solidFill>
                            <a:srgbClr val="565C62"/>
                          </a:solidFill>
                        </a:rPr>
                        <a:t>Manyeta</a:t>
                      </a:r>
                      <a:endParaRPr lang="fr-CA" sz="1050" b="1" dirty="0">
                        <a:solidFill>
                          <a:srgbClr val="565C62"/>
                        </a:solidFill>
                      </a:endParaRPr>
                    </a:p>
                  </a:txBody>
                  <a:tcPr anchor="ctr"/>
                </a:tc>
                <a:tc>
                  <a:txBody>
                    <a:bodyPr/>
                    <a:lstStyle/>
                    <a:p>
                      <a:pPr algn="ctr"/>
                      <a:r>
                        <a:rPr lang="fr-CA" sz="1200" dirty="0">
                          <a:sym typeface="Wingdings"/>
                          <a:hlinkClick r:id="rId14"/>
                        </a:rPr>
                        <a:t> </a:t>
                      </a:r>
                      <a:endParaRPr lang="fr-CA" sz="1200" dirty="0"/>
                    </a:p>
                  </a:txBody>
                  <a:tcPr anchor="ctr"/>
                </a:tc>
                <a:tc>
                  <a:txBody>
                    <a:bodyPr/>
                    <a:lstStyle/>
                    <a:p>
                      <a:r>
                        <a:rPr lang="fr-FR" sz="1050" b="0" dirty="0">
                          <a:solidFill>
                            <a:srgbClr val="565C62"/>
                          </a:solidFill>
                        </a:rPr>
                        <a:t>Système de </a:t>
                      </a:r>
                      <a:r>
                        <a:rPr lang="fr-FR" sz="1050" b="0" dirty="0" err="1">
                          <a:solidFill>
                            <a:srgbClr val="565C62"/>
                          </a:solidFill>
                        </a:rPr>
                        <a:t>télésoins</a:t>
                      </a:r>
                      <a:r>
                        <a:rPr lang="fr-FR" sz="1050" b="0" dirty="0">
                          <a:solidFill>
                            <a:srgbClr val="565C62"/>
                          </a:solidFill>
                        </a:rPr>
                        <a:t> à domicile qui permet le suivi systémique de la condition métabolique du patient.</a:t>
                      </a:r>
                      <a:endParaRPr lang="fr-CA" sz="1050" b="0" dirty="0">
                        <a:solidFill>
                          <a:srgbClr val="565C62"/>
                        </a:solidFill>
                      </a:endParaRPr>
                    </a:p>
                  </a:txBody>
                  <a:tcPr anchor="ctr"/>
                </a:tc>
                <a:extLst>
                  <a:ext uri="{0D108BD9-81ED-4DB2-BD59-A6C34878D82A}">
                    <a16:rowId xmlns:a16="http://schemas.microsoft.com/office/drawing/2014/main" val="10009"/>
                  </a:ext>
                </a:extLst>
              </a:tr>
              <a:tr h="370840">
                <a:tc>
                  <a:txBody>
                    <a:bodyPr/>
                    <a:lstStyle/>
                    <a:p>
                      <a:r>
                        <a:rPr lang="fr-CA" sz="1050" b="1" dirty="0" err="1">
                          <a:solidFill>
                            <a:srgbClr val="565C62"/>
                          </a:solidFill>
                        </a:rPr>
                        <a:t>McKesson</a:t>
                      </a:r>
                      <a:r>
                        <a:rPr lang="fr-CA" sz="1050" b="1" dirty="0">
                          <a:solidFill>
                            <a:srgbClr val="565C62"/>
                          </a:solidFill>
                        </a:rPr>
                        <a:t> Canada </a:t>
                      </a:r>
                    </a:p>
                  </a:txBody>
                  <a:tcPr anchor="ctr"/>
                </a:tc>
                <a:tc>
                  <a:txBody>
                    <a:bodyPr/>
                    <a:lstStyle/>
                    <a:p>
                      <a:pPr algn="ctr"/>
                      <a:r>
                        <a:rPr lang="fr-CA" sz="1200" dirty="0">
                          <a:sym typeface="Wingdings"/>
                          <a:hlinkClick r:id="rId15"/>
                        </a:rPr>
                        <a:t> </a:t>
                      </a:r>
                      <a:endParaRPr lang="fr-CA" sz="1200" dirty="0"/>
                    </a:p>
                  </a:txBody>
                  <a:tcPr anchor="ctr"/>
                </a:tc>
                <a:tc>
                  <a:txBody>
                    <a:bodyPr/>
                    <a:lstStyle/>
                    <a:p>
                      <a:r>
                        <a:rPr lang="fr-FR" sz="1050" b="0" dirty="0">
                          <a:solidFill>
                            <a:srgbClr val="565C62"/>
                          </a:solidFill>
                        </a:rPr>
                        <a:t>Gamme complète de solutions informatiques et logistique pour améliorer la qualité, la sécurité et le coût des soins</a:t>
                      </a:r>
                      <a:endParaRPr lang="fr-CA" sz="1050" b="0" dirty="0">
                        <a:solidFill>
                          <a:srgbClr val="565C62"/>
                        </a:solidFill>
                      </a:endParaRPr>
                    </a:p>
                  </a:txBody>
                  <a:tcPr anchor="ctr"/>
                </a:tc>
                <a:extLst>
                  <a:ext uri="{0D108BD9-81ED-4DB2-BD59-A6C34878D82A}">
                    <a16:rowId xmlns:a16="http://schemas.microsoft.com/office/drawing/2014/main" val="10010"/>
                  </a:ext>
                </a:extLst>
              </a:tr>
            </a:tbl>
          </a:graphicData>
        </a:graphic>
      </p:graphicFrame>
    </p:spTree>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fr-FR" dirty="0"/>
              <a:t>ANNEXE 2 : </a:t>
            </a:r>
            <a:r>
              <a:rPr lang="fr-FR"/>
              <a:t>Principales entreprises</a:t>
            </a:r>
            <a:endParaRPr lang="fr-CA" sz="900" dirty="0"/>
          </a:p>
        </p:txBody>
      </p:sp>
      <p:sp>
        <p:nvSpPr>
          <p:cNvPr id="3" name="Content Placeholder 2"/>
          <p:cNvSpPr>
            <a:spLocks noGrp="1"/>
          </p:cNvSpPr>
          <p:nvPr>
            <p:ph idx="1"/>
            <p:custDataLst>
              <p:tags r:id="rId2"/>
            </p:custDataLst>
          </p:nvPr>
        </p:nvSpPr>
        <p:spPr>
          <a:xfrm>
            <a:off x="1172386" y="1600201"/>
            <a:ext cx="7680326" cy="228600"/>
          </a:xfrm>
        </p:spPr>
        <p:txBody>
          <a:bodyPr/>
          <a:lstStyle/>
          <a:p>
            <a:r>
              <a:rPr lang="fr-FR" sz="1100" i="1" u="sng" dirty="0"/>
              <a:t>TÉLÉMÉDECINE ET TI SANTÉ  (Suite)</a:t>
            </a:r>
          </a:p>
          <a:p>
            <a:endParaRPr lang="fr-FR" sz="1050" i="1" u="sng" dirty="0"/>
          </a:p>
          <a:p>
            <a:pPr lvl="0">
              <a:spcBef>
                <a:spcPts val="1200"/>
              </a:spcBef>
            </a:pPr>
            <a:endParaRPr lang="fr-CA" sz="1050" dirty="0">
              <a:solidFill>
                <a:srgbClr val="565C62"/>
              </a:solidFill>
            </a:endParaRPr>
          </a:p>
          <a:p>
            <a:pPr lvl="0">
              <a:spcBef>
                <a:spcPts val="1200"/>
              </a:spcBef>
            </a:pPr>
            <a:endParaRPr lang="fr-CA" sz="1050" dirty="0">
              <a:solidFill>
                <a:srgbClr val="565C62"/>
              </a:solidFill>
            </a:endParaRPr>
          </a:p>
          <a:p>
            <a:endParaRPr lang="fr-CA" dirty="0">
              <a:solidFill>
                <a:srgbClr val="00193F"/>
              </a:solidFill>
            </a:endParaRPr>
          </a:p>
          <a:p>
            <a:endParaRPr lang="fr-CA" dirty="0"/>
          </a:p>
        </p:txBody>
      </p:sp>
      <p:sp>
        <p:nvSpPr>
          <p:cNvPr id="4" name="Slide Number Placeholder 3"/>
          <p:cNvSpPr>
            <a:spLocks noGrp="1"/>
          </p:cNvSpPr>
          <p:nvPr>
            <p:ph type="sldNum" sz="quarter" idx="12"/>
            <p:custDataLst>
              <p:tags r:id="rId3"/>
            </p:custDataLst>
          </p:nvPr>
        </p:nvSpPr>
        <p:spPr/>
        <p:txBody>
          <a:bodyPr/>
          <a:lstStyle/>
          <a:p>
            <a:fld id="{B7CCD2B4-99E9-D948-A3A8-62D945B078FA}" type="slidenum">
              <a:rPr lang="fr-FR" smtClean="0"/>
              <a:pPr/>
              <a:t>36</a:t>
            </a:fld>
            <a:endParaRPr lang="fr-FR" dirty="0"/>
          </a:p>
        </p:txBody>
      </p:sp>
      <p:graphicFrame>
        <p:nvGraphicFramePr>
          <p:cNvPr id="5" name="Tableau 4"/>
          <p:cNvGraphicFramePr>
            <a:graphicFrameLocks noGrp="1"/>
          </p:cNvGraphicFramePr>
          <p:nvPr/>
        </p:nvGraphicFramePr>
        <p:xfrm>
          <a:off x="1173793" y="1961224"/>
          <a:ext cx="7640007" cy="4363720"/>
        </p:xfrm>
        <a:graphic>
          <a:graphicData uri="http://schemas.openxmlformats.org/drawingml/2006/table">
            <a:tbl>
              <a:tblPr firstRow="1" bandRow="1">
                <a:tableStyleId>{5C22544A-7EE6-4342-B048-85BDC9FD1C3A}</a:tableStyleId>
              </a:tblPr>
              <a:tblGrid>
                <a:gridCol w="2546669">
                  <a:extLst>
                    <a:ext uri="{9D8B030D-6E8A-4147-A177-3AD203B41FA5}">
                      <a16:colId xmlns:a16="http://schemas.microsoft.com/office/drawing/2014/main" val="20000"/>
                    </a:ext>
                  </a:extLst>
                </a:gridCol>
                <a:gridCol w="893158">
                  <a:extLst>
                    <a:ext uri="{9D8B030D-6E8A-4147-A177-3AD203B41FA5}">
                      <a16:colId xmlns:a16="http://schemas.microsoft.com/office/drawing/2014/main" val="20001"/>
                    </a:ext>
                  </a:extLst>
                </a:gridCol>
                <a:gridCol w="4200180">
                  <a:extLst>
                    <a:ext uri="{9D8B030D-6E8A-4147-A177-3AD203B41FA5}">
                      <a16:colId xmlns:a16="http://schemas.microsoft.com/office/drawing/2014/main" val="20002"/>
                    </a:ext>
                  </a:extLst>
                </a:gridCol>
              </a:tblGrid>
              <a:tr h="370840">
                <a:tc>
                  <a:txBody>
                    <a:bodyPr/>
                    <a:lstStyle/>
                    <a:p>
                      <a:pPr algn="ctr"/>
                      <a:r>
                        <a:rPr lang="fr-CA" sz="1200" dirty="0">
                          <a:solidFill>
                            <a:srgbClr val="FFD200"/>
                          </a:solidFill>
                        </a:rPr>
                        <a:t>Entreprise</a:t>
                      </a:r>
                    </a:p>
                  </a:txBody>
                  <a:tcPr anchor="ctr"/>
                </a:tc>
                <a:tc>
                  <a:txBody>
                    <a:bodyPr/>
                    <a:lstStyle/>
                    <a:p>
                      <a:pPr algn="ctr"/>
                      <a:r>
                        <a:rPr lang="fr-CA" sz="1200" dirty="0">
                          <a:solidFill>
                            <a:srgbClr val="FFD200"/>
                          </a:solidFill>
                        </a:rPr>
                        <a:t>Site web</a:t>
                      </a:r>
                    </a:p>
                  </a:txBody>
                  <a:tcPr anchor="ctr"/>
                </a:tc>
                <a:tc>
                  <a:txBody>
                    <a:bodyPr/>
                    <a:lstStyle/>
                    <a:p>
                      <a:pPr algn="ctr"/>
                      <a:r>
                        <a:rPr lang="fr-CA" sz="1200" dirty="0">
                          <a:solidFill>
                            <a:srgbClr val="FFD200"/>
                          </a:solidFill>
                        </a:rPr>
                        <a:t>Domaine, champ</a:t>
                      </a:r>
                      <a:r>
                        <a:rPr lang="fr-CA" sz="1200" baseline="0" dirty="0">
                          <a:solidFill>
                            <a:srgbClr val="FFD200"/>
                          </a:solidFill>
                        </a:rPr>
                        <a:t> d’activité</a:t>
                      </a:r>
                      <a:endParaRPr lang="fr-CA" sz="1200" dirty="0">
                        <a:solidFill>
                          <a:srgbClr val="FFD200"/>
                        </a:solidFill>
                      </a:endParaRPr>
                    </a:p>
                  </a:txBody>
                  <a:tcPr anchor="ctr"/>
                </a:tc>
                <a:extLst>
                  <a:ext uri="{0D108BD9-81ED-4DB2-BD59-A6C34878D82A}">
                    <a16:rowId xmlns:a16="http://schemas.microsoft.com/office/drawing/2014/main" val="10000"/>
                  </a:ext>
                </a:extLst>
              </a:tr>
              <a:tr h="370840">
                <a:tc>
                  <a:txBody>
                    <a:bodyPr/>
                    <a:lstStyle/>
                    <a:p>
                      <a:r>
                        <a:rPr lang="fr-CA" sz="1050" b="1" dirty="0" err="1">
                          <a:solidFill>
                            <a:srgbClr val="565C62"/>
                          </a:solidFill>
                        </a:rPr>
                        <a:t>MediSolution</a:t>
                      </a:r>
                      <a:endParaRPr lang="fr-CA" sz="1050" b="1" dirty="0">
                        <a:solidFill>
                          <a:srgbClr val="565C62"/>
                        </a:solidFill>
                      </a:endParaRPr>
                    </a:p>
                  </a:txBody>
                  <a:tcPr anchor="ctr"/>
                </a:tc>
                <a:tc>
                  <a:txBody>
                    <a:bodyPr/>
                    <a:lstStyle/>
                    <a:p>
                      <a:pPr algn="ctr"/>
                      <a:r>
                        <a:rPr lang="fr-CA" sz="1200" dirty="0">
                          <a:sym typeface="Wingdings"/>
                          <a:hlinkClick r:id="rId6"/>
                        </a:rPr>
                        <a:t> </a:t>
                      </a:r>
                      <a:endParaRPr lang="fr-CA" sz="1200" dirty="0"/>
                    </a:p>
                  </a:txBody>
                  <a:tcPr anchor="ctr"/>
                </a:tc>
                <a:tc>
                  <a:txBody>
                    <a:bodyPr/>
                    <a:lstStyle/>
                    <a:p>
                      <a:r>
                        <a:rPr lang="fr-CA" sz="1050" b="0" dirty="0">
                          <a:solidFill>
                            <a:srgbClr val="565C62"/>
                          </a:solidFill>
                        </a:rPr>
                        <a:t>Progiciels administratifs et progiciels conçus pour répondre à l’informatisation des  laboratoires</a:t>
                      </a:r>
                    </a:p>
                  </a:txBody>
                  <a:tcPr anchor="ctr"/>
                </a:tc>
                <a:extLst>
                  <a:ext uri="{0D108BD9-81ED-4DB2-BD59-A6C34878D82A}">
                    <a16:rowId xmlns:a16="http://schemas.microsoft.com/office/drawing/2014/main" val="10001"/>
                  </a:ext>
                </a:extLst>
              </a:tr>
              <a:tr h="370840">
                <a:tc>
                  <a:txBody>
                    <a:bodyPr/>
                    <a:lstStyle/>
                    <a:p>
                      <a:r>
                        <a:rPr lang="fr-CA" sz="1050" b="1" dirty="0" err="1">
                          <a:solidFill>
                            <a:srgbClr val="565C62"/>
                          </a:solidFill>
                        </a:rPr>
                        <a:t>Omnimed</a:t>
                      </a:r>
                      <a:endParaRPr lang="fr-CA" sz="1050" b="1" dirty="0">
                        <a:solidFill>
                          <a:srgbClr val="565C62"/>
                        </a:solidFill>
                      </a:endParaRPr>
                    </a:p>
                  </a:txBody>
                  <a:tcPr anchor="ctr"/>
                </a:tc>
                <a:tc>
                  <a:txBody>
                    <a:bodyPr/>
                    <a:lstStyle/>
                    <a:p>
                      <a:pPr algn="ctr"/>
                      <a:r>
                        <a:rPr lang="fr-CA" sz="1200" dirty="0">
                          <a:sym typeface="Wingdings"/>
                          <a:hlinkClick r:id="rId7"/>
                        </a:rPr>
                        <a:t> </a:t>
                      </a:r>
                      <a:endParaRPr lang="fr-CA" sz="1200" dirty="0"/>
                    </a:p>
                  </a:txBody>
                  <a:tcPr anchor="ctr"/>
                </a:tc>
                <a:tc>
                  <a:txBody>
                    <a:bodyPr/>
                    <a:lstStyle/>
                    <a:p>
                      <a:r>
                        <a:rPr lang="fr-FR" sz="1050" b="0" dirty="0">
                          <a:solidFill>
                            <a:srgbClr val="565C62"/>
                          </a:solidFill>
                        </a:rPr>
                        <a:t>Logiciels pour le dossier patient.</a:t>
                      </a:r>
                    </a:p>
                  </a:txBody>
                  <a:tcPr anchor="ctr"/>
                </a:tc>
                <a:extLst>
                  <a:ext uri="{0D108BD9-81ED-4DB2-BD59-A6C34878D82A}">
                    <a16:rowId xmlns:a16="http://schemas.microsoft.com/office/drawing/2014/main" val="10002"/>
                  </a:ext>
                </a:extLst>
              </a:tr>
              <a:tr h="370840">
                <a:tc>
                  <a:txBody>
                    <a:bodyPr/>
                    <a:lstStyle/>
                    <a:p>
                      <a:r>
                        <a:rPr lang="fr-CA" sz="1050" b="1" dirty="0" err="1">
                          <a:solidFill>
                            <a:srgbClr val="565C62"/>
                          </a:solidFill>
                        </a:rPr>
                        <a:t>PeriGen</a:t>
                      </a:r>
                      <a:endParaRPr lang="fr-CA" sz="1050" b="1" dirty="0">
                        <a:solidFill>
                          <a:srgbClr val="565C62"/>
                        </a:solidFill>
                      </a:endParaRPr>
                    </a:p>
                  </a:txBody>
                  <a:tcPr anchor="ctr"/>
                </a:tc>
                <a:tc>
                  <a:txBody>
                    <a:bodyPr/>
                    <a:lstStyle/>
                    <a:p>
                      <a:pPr algn="ctr"/>
                      <a:r>
                        <a:rPr lang="fr-CA" sz="1200" dirty="0">
                          <a:sym typeface="Wingdings"/>
                          <a:hlinkClick r:id="rId8"/>
                        </a:rPr>
                        <a:t> </a:t>
                      </a:r>
                      <a:endParaRPr lang="fr-CA" sz="1200" dirty="0"/>
                    </a:p>
                  </a:txBody>
                  <a:tcPr anchor="ctr"/>
                </a:tc>
                <a:tc>
                  <a:txBody>
                    <a:bodyPr/>
                    <a:lstStyle/>
                    <a:p>
                      <a:r>
                        <a:rPr lang="fr-FR" sz="1050" b="0" dirty="0">
                          <a:solidFill>
                            <a:srgbClr val="565C62"/>
                          </a:solidFill>
                        </a:rPr>
                        <a:t>Logiciels et système de surveillance fœtale </a:t>
                      </a:r>
                    </a:p>
                  </a:txBody>
                  <a:tcPr anchor="ctr"/>
                </a:tc>
                <a:extLst>
                  <a:ext uri="{0D108BD9-81ED-4DB2-BD59-A6C34878D82A}">
                    <a16:rowId xmlns:a16="http://schemas.microsoft.com/office/drawing/2014/main" val="10003"/>
                  </a:ext>
                </a:extLst>
              </a:tr>
              <a:tr h="370840">
                <a:tc>
                  <a:txBody>
                    <a:bodyPr/>
                    <a:lstStyle/>
                    <a:p>
                      <a:r>
                        <a:rPr lang="fr-CA" sz="1050" b="1" dirty="0">
                          <a:solidFill>
                            <a:srgbClr val="565C62"/>
                          </a:solidFill>
                        </a:rPr>
                        <a:t>PHD</a:t>
                      </a:r>
                      <a:r>
                        <a:rPr lang="fr-CA" sz="1050" b="1" baseline="0" dirty="0">
                          <a:solidFill>
                            <a:srgbClr val="565C62"/>
                          </a:solidFill>
                        </a:rPr>
                        <a:t> </a:t>
                      </a:r>
                      <a:r>
                        <a:rPr lang="fr-CA" sz="1050" b="1" baseline="0" dirty="0" err="1">
                          <a:solidFill>
                            <a:srgbClr val="565C62"/>
                          </a:solidFill>
                        </a:rPr>
                        <a:t>Medical</a:t>
                      </a:r>
                      <a:endParaRPr lang="fr-CA" sz="1050" b="1" dirty="0">
                        <a:solidFill>
                          <a:srgbClr val="565C62"/>
                        </a:solidFill>
                      </a:endParaRPr>
                    </a:p>
                  </a:txBody>
                  <a:tcPr anchor="ctr"/>
                </a:tc>
                <a:tc>
                  <a:txBody>
                    <a:bodyPr/>
                    <a:lstStyle/>
                    <a:p>
                      <a:pPr algn="ctr"/>
                      <a:r>
                        <a:rPr lang="fr-CA" sz="1200" dirty="0">
                          <a:sym typeface="Wingdings"/>
                          <a:hlinkClick r:id="rId9"/>
                        </a:rPr>
                        <a:t> </a:t>
                      </a:r>
                      <a:endParaRPr lang="fr-CA" sz="1200" dirty="0"/>
                    </a:p>
                  </a:txBody>
                  <a:tcPr anchor="ctr"/>
                </a:tc>
                <a:tc>
                  <a:txBody>
                    <a:bodyPr/>
                    <a:lstStyle/>
                    <a:p>
                      <a:r>
                        <a:rPr lang="fr-CA" sz="1050" dirty="0">
                          <a:solidFill>
                            <a:srgbClr val="565C62"/>
                          </a:solidFill>
                        </a:rPr>
                        <a:t>Solutions intégrées pour la  consultation, le diagnostic et la gestion des soins pour les cliniques éloignées et à domicile</a:t>
                      </a:r>
                      <a:endParaRPr lang="fr-CA" sz="1050" b="0" dirty="0">
                        <a:solidFill>
                          <a:srgbClr val="565C62"/>
                        </a:solidFill>
                      </a:endParaRPr>
                    </a:p>
                  </a:txBody>
                  <a:tcPr anchor="ctr"/>
                </a:tc>
                <a:extLst>
                  <a:ext uri="{0D108BD9-81ED-4DB2-BD59-A6C34878D82A}">
                    <a16:rowId xmlns:a16="http://schemas.microsoft.com/office/drawing/2014/main" val="10004"/>
                  </a:ext>
                </a:extLst>
              </a:tr>
              <a:tr h="370840">
                <a:tc>
                  <a:txBody>
                    <a:bodyPr/>
                    <a:lstStyle/>
                    <a:p>
                      <a:r>
                        <a:rPr lang="fr-CA" sz="1050" b="1" dirty="0">
                          <a:solidFill>
                            <a:srgbClr val="565C62"/>
                          </a:solidFill>
                        </a:rPr>
                        <a:t>Purkinje</a:t>
                      </a:r>
                    </a:p>
                  </a:txBody>
                  <a:tcPr anchor="ctr"/>
                </a:tc>
                <a:tc>
                  <a:txBody>
                    <a:bodyPr/>
                    <a:lstStyle/>
                    <a:p>
                      <a:pPr algn="ctr"/>
                      <a:r>
                        <a:rPr lang="fr-CA" sz="1200" dirty="0">
                          <a:sym typeface="Wingdings"/>
                          <a:hlinkClick r:id="rId10"/>
                        </a:rPr>
                        <a:t> </a:t>
                      </a:r>
                      <a:endParaRPr lang="fr-CA" sz="1200" dirty="0"/>
                    </a:p>
                  </a:txBody>
                  <a:tcPr anchor="ctr"/>
                </a:tc>
                <a:tc>
                  <a:txBody>
                    <a:bodyPr/>
                    <a:lstStyle/>
                    <a:p>
                      <a:r>
                        <a:rPr lang="fr-CA" sz="1050" b="0" dirty="0">
                          <a:solidFill>
                            <a:srgbClr val="565C62"/>
                          </a:solidFill>
                        </a:rPr>
                        <a:t>Systèmes de gestion de données pour centres de santé</a:t>
                      </a:r>
                      <a:endParaRPr lang="fr-CA" sz="1050" dirty="0">
                        <a:solidFill>
                          <a:srgbClr val="565C62"/>
                        </a:solidFill>
                      </a:endParaRPr>
                    </a:p>
                  </a:txBody>
                  <a:tcPr anchor="ctr"/>
                </a:tc>
                <a:extLst>
                  <a:ext uri="{0D108BD9-81ED-4DB2-BD59-A6C34878D82A}">
                    <a16:rowId xmlns:a16="http://schemas.microsoft.com/office/drawing/2014/main" val="10005"/>
                  </a:ext>
                </a:extLst>
              </a:tr>
              <a:tr h="370840">
                <a:tc>
                  <a:txBody>
                    <a:bodyPr/>
                    <a:lstStyle/>
                    <a:p>
                      <a:r>
                        <a:rPr lang="fr-CA" sz="1050" b="1" dirty="0" err="1">
                          <a:solidFill>
                            <a:srgbClr val="565C62"/>
                          </a:solidFill>
                        </a:rPr>
                        <a:t>Shimadzu</a:t>
                      </a:r>
                      <a:r>
                        <a:rPr lang="fr-CA" sz="1050" b="1" dirty="0">
                          <a:solidFill>
                            <a:srgbClr val="565C62"/>
                          </a:solidFill>
                        </a:rPr>
                        <a:t> Software </a:t>
                      </a:r>
                      <a:r>
                        <a:rPr lang="fr-CA" sz="1050" b="1" dirty="0" err="1">
                          <a:solidFill>
                            <a:srgbClr val="565C62"/>
                          </a:solidFill>
                        </a:rPr>
                        <a:t>Development</a:t>
                      </a:r>
                      <a:r>
                        <a:rPr lang="fr-CA" sz="1050" b="1" dirty="0">
                          <a:solidFill>
                            <a:srgbClr val="565C62"/>
                          </a:solidFill>
                        </a:rPr>
                        <a:t> Canada</a:t>
                      </a:r>
                    </a:p>
                  </a:txBody>
                  <a:tcPr anchor="ctr"/>
                </a:tc>
                <a:tc>
                  <a:txBody>
                    <a:bodyPr/>
                    <a:lstStyle/>
                    <a:p>
                      <a:pPr algn="ctr"/>
                      <a:r>
                        <a:rPr lang="fr-CA" sz="1200" dirty="0">
                          <a:sym typeface="Wingdings"/>
                          <a:hlinkClick r:id="rId11"/>
                        </a:rPr>
                        <a:t> </a:t>
                      </a:r>
                      <a:endParaRPr lang="fr-CA" sz="1200" dirty="0"/>
                    </a:p>
                  </a:txBody>
                  <a:tcPr anchor="ctr"/>
                </a:tc>
                <a:tc>
                  <a:txBody>
                    <a:bodyPr/>
                    <a:lstStyle/>
                    <a:p>
                      <a:r>
                        <a:rPr lang="fr-CA" sz="1050" noProof="0" dirty="0">
                          <a:solidFill>
                            <a:srgbClr val="565C62"/>
                          </a:solidFill>
                        </a:rPr>
                        <a:t>Développement et entretien des logiciels de contrôle (norme DICOM) pour les produits de cardiologie et RF de la compagnie</a:t>
                      </a:r>
                      <a:endParaRPr lang="fr-CA" sz="1050" baseline="0" noProof="0" dirty="0">
                        <a:solidFill>
                          <a:srgbClr val="565C62"/>
                        </a:solidFill>
                      </a:endParaRPr>
                    </a:p>
                  </a:txBody>
                  <a:tcPr anchor="ctr"/>
                </a:tc>
                <a:extLst>
                  <a:ext uri="{0D108BD9-81ED-4DB2-BD59-A6C34878D82A}">
                    <a16:rowId xmlns:a16="http://schemas.microsoft.com/office/drawing/2014/main" val="10006"/>
                  </a:ext>
                </a:extLst>
              </a:tr>
              <a:tr h="370840">
                <a:tc>
                  <a:txBody>
                    <a:bodyPr/>
                    <a:lstStyle/>
                    <a:p>
                      <a:r>
                        <a:rPr lang="fr-CA" sz="1050" b="1" dirty="0">
                          <a:solidFill>
                            <a:srgbClr val="565C62"/>
                          </a:solidFill>
                        </a:rPr>
                        <a:t>SOGIQUE</a:t>
                      </a:r>
                    </a:p>
                  </a:txBody>
                  <a:tcPr anchor="ctr"/>
                </a:tc>
                <a:tc>
                  <a:txBody>
                    <a:bodyPr/>
                    <a:lstStyle/>
                    <a:p>
                      <a:pPr algn="ctr"/>
                      <a:r>
                        <a:rPr lang="fr-CA" sz="1200" dirty="0">
                          <a:sym typeface="Wingdings"/>
                          <a:hlinkClick r:id="rId12"/>
                        </a:rPr>
                        <a:t> </a:t>
                      </a:r>
                      <a:endParaRPr lang="fr-CA" sz="1200" dirty="0"/>
                    </a:p>
                  </a:txBody>
                  <a:tcPr anchor="ctr"/>
                </a:tc>
                <a:tc>
                  <a:txBody>
                    <a:bodyPr/>
                    <a:lstStyle/>
                    <a:p>
                      <a:r>
                        <a:rPr lang="fr-FR" sz="1050" b="0" dirty="0">
                          <a:solidFill>
                            <a:srgbClr val="565C62"/>
                          </a:solidFill>
                        </a:rPr>
                        <a:t>Entreprise relevant du MSSS pour soutenir la gestion informatique du réseau.</a:t>
                      </a:r>
                      <a:endParaRPr lang="fr-CA" sz="1050" baseline="0" noProof="0" dirty="0">
                        <a:solidFill>
                          <a:srgbClr val="565C62"/>
                        </a:solidFill>
                      </a:endParaRPr>
                    </a:p>
                  </a:txBody>
                  <a:tcPr anchor="ctr"/>
                </a:tc>
                <a:extLst>
                  <a:ext uri="{0D108BD9-81ED-4DB2-BD59-A6C34878D82A}">
                    <a16:rowId xmlns:a16="http://schemas.microsoft.com/office/drawing/2014/main" val="10007"/>
                  </a:ext>
                </a:extLst>
              </a:tr>
              <a:tr h="370840">
                <a:tc>
                  <a:txBody>
                    <a:bodyPr/>
                    <a:lstStyle/>
                    <a:p>
                      <a:r>
                        <a:rPr lang="fr-CA" sz="1050" b="1" dirty="0">
                          <a:solidFill>
                            <a:srgbClr val="565C62"/>
                          </a:solidFill>
                        </a:rPr>
                        <a:t>TELUS</a:t>
                      </a:r>
                      <a:r>
                        <a:rPr lang="fr-CA" sz="1050" b="1" baseline="0" dirty="0">
                          <a:solidFill>
                            <a:srgbClr val="565C62"/>
                          </a:solidFill>
                        </a:rPr>
                        <a:t> Santé</a:t>
                      </a:r>
                      <a:endParaRPr lang="fr-CA" sz="1050" b="1" dirty="0">
                        <a:solidFill>
                          <a:srgbClr val="565C62"/>
                        </a:solidFill>
                      </a:endParaRPr>
                    </a:p>
                  </a:txBody>
                  <a:tcPr anchor="ctr"/>
                </a:tc>
                <a:tc>
                  <a:txBody>
                    <a:bodyPr/>
                    <a:lstStyle/>
                    <a:p>
                      <a:pPr algn="ctr"/>
                      <a:r>
                        <a:rPr lang="fr-CA" sz="1200" dirty="0">
                          <a:sym typeface="Wingdings"/>
                          <a:hlinkClick r:id="rId13"/>
                        </a:rPr>
                        <a:t> </a:t>
                      </a:r>
                      <a:endParaRPr lang="fr-CA" sz="1200" dirty="0"/>
                    </a:p>
                  </a:txBody>
                  <a:tcPr anchor="ctr"/>
                </a:tc>
                <a:tc>
                  <a:txBody>
                    <a:bodyPr/>
                    <a:lstStyle/>
                    <a:p>
                      <a:r>
                        <a:rPr lang="fr-FR" sz="1050" b="0" dirty="0">
                          <a:solidFill>
                            <a:srgbClr val="565C62"/>
                          </a:solidFill>
                        </a:rPr>
                        <a:t>Services de télécommunications spécialisés (dossiers médicaux électroniques) - Système OASIS pour laboratoires</a:t>
                      </a:r>
                    </a:p>
                  </a:txBody>
                  <a:tcPr anchor="ctr"/>
                </a:tc>
                <a:extLst>
                  <a:ext uri="{0D108BD9-81ED-4DB2-BD59-A6C34878D82A}">
                    <a16:rowId xmlns:a16="http://schemas.microsoft.com/office/drawing/2014/main" val="10008"/>
                  </a:ext>
                </a:extLst>
              </a:tr>
              <a:tr h="370840">
                <a:tc>
                  <a:txBody>
                    <a:bodyPr/>
                    <a:lstStyle/>
                    <a:p>
                      <a:r>
                        <a:rPr lang="en-US" sz="1050" b="1" dirty="0" err="1">
                          <a:solidFill>
                            <a:srgbClr val="565C62"/>
                          </a:solidFill>
                        </a:rPr>
                        <a:t>Vigilent</a:t>
                      </a:r>
                      <a:r>
                        <a:rPr lang="en-US" sz="1050" b="1" dirty="0">
                          <a:solidFill>
                            <a:srgbClr val="565C62"/>
                          </a:solidFill>
                        </a:rPr>
                        <a:t> </a:t>
                      </a:r>
                      <a:r>
                        <a:rPr lang="en-US" sz="1050" b="1" dirty="0" err="1">
                          <a:solidFill>
                            <a:srgbClr val="565C62"/>
                          </a:solidFill>
                        </a:rPr>
                        <a:t>Telesystems</a:t>
                      </a:r>
                      <a:r>
                        <a:rPr lang="en-US" sz="1050" b="1" dirty="0">
                          <a:solidFill>
                            <a:srgbClr val="565C62"/>
                          </a:solidFill>
                        </a:rPr>
                        <a:t> </a:t>
                      </a:r>
                      <a:endParaRPr lang="fr-CA" sz="1050" b="1" dirty="0">
                        <a:solidFill>
                          <a:srgbClr val="565C62"/>
                        </a:solidFill>
                      </a:endParaRPr>
                    </a:p>
                  </a:txBody>
                  <a:tcPr anchor="ctr"/>
                </a:tc>
                <a:tc>
                  <a:txBody>
                    <a:bodyPr/>
                    <a:lstStyle/>
                    <a:p>
                      <a:pPr algn="ctr"/>
                      <a:r>
                        <a:rPr lang="fr-CA" sz="1200" dirty="0">
                          <a:sym typeface="Wingdings"/>
                          <a:hlinkClick r:id="rId14"/>
                        </a:rPr>
                        <a:t> </a:t>
                      </a:r>
                      <a:endParaRPr lang="fr-CA" sz="1200" dirty="0"/>
                    </a:p>
                  </a:txBody>
                  <a:tcPr anchor="ctr"/>
                </a:tc>
                <a:tc>
                  <a:txBody>
                    <a:bodyPr/>
                    <a:lstStyle/>
                    <a:p>
                      <a:pPr marL="0" indent="0"/>
                      <a:r>
                        <a:rPr lang="fr-FR" sz="1050" b="0" dirty="0">
                          <a:solidFill>
                            <a:srgbClr val="565C62"/>
                          </a:solidFill>
                        </a:rPr>
                        <a:t>Système de</a:t>
                      </a:r>
                      <a:r>
                        <a:rPr lang="fr-CA" sz="1050" b="0" dirty="0">
                          <a:solidFill>
                            <a:srgbClr val="565C62"/>
                          </a:solidFill>
                        </a:rPr>
                        <a:t> caméras et de logiciel </a:t>
                      </a:r>
                      <a:r>
                        <a:rPr lang="fr-CA" sz="1050" b="0" dirty="0" err="1">
                          <a:solidFill>
                            <a:srgbClr val="565C62"/>
                          </a:solidFill>
                        </a:rPr>
                        <a:t>ViGil</a:t>
                      </a:r>
                      <a:r>
                        <a:rPr lang="fr-CA" sz="1050" b="0" dirty="0">
                          <a:solidFill>
                            <a:srgbClr val="565C62"/>
                          </a:solidFill>
                        </a:rPr>
                        <a:t> utilisés en </a:t>
                      </a:r>
                      <a:r>
                        <a:rPr lang="fr-CA" sz="1050" b="0" dirty="0" err="1">
                          <a:solidFill>
                            <a:srgbClr val="565C62"/>
                          </a:solidFill>
                        </a:rPr>
                        <a:t>télétrauma</a:t>
                      </a:r>
                      <a:r>
                        <a:rPr lang="fr-CA" sz="1050" b="0" dirty="0">
                          <a:solidFill>
                            <a:srgbClr val="565C62"/>
                          </a:solidFill>
                        </a:rPr>
                        <a:t>-</a:t>
                      </a:r>
                      <a:r>
                        <a:rPr lang="fr-CA" sz="1050" b="0" dirty="0" err="1">
                          <a:solidFill>
                            <a:srgbClr val="565C62"/>
                          </a:solidFill>
                        </a:rPr>
                        <a:t>tologie</a:t>
                      </a:r>
                      <a:r>
                        <a:rPr lang="fr-CA" sz="1050" b="0" dirty="0">
                          <a:solidFill>
                            <a:srgbClr val="565C62"/>
                          </a:solidFill>
                        </a:rPr>
                        <a:t>,  télémédecine et monitoring de patients à distance</a:t>
                      </a:r>
                    </a:p>
                  </a:txBody>
                  <a:tcPr anchor="ctr"/>
                </a:tc>
                <a:extLst>
                  <a:ext uri="{0D108BD9-81ED-4DB2-BD59-A6C34878D82A}">
                    <a16:rowId xmlns:a16="http://schemas.microsoft.com/office/drawing/2014/main" val="10009"/>
                  </a:ext>
                </a:extLst>
              </a:tr>
              <a:tr h="370840">
                <a:tc>
                  <a:txBody>
                    <a:bodyPr/>
                    <a:lstStyle/>
                    <a:p>
                      <a:r>
                        <a:rPr lang="fr-CA" sz="1050" b="1" dirty="0" err="1">
                          <a:solidFill>
                            <a:srgbClr val="565C62"/>
                          </a:solidFill>
                        </a:rPr>
                        <a:t>ZoomMed</a:t>
                      </a:r>
                      <a:endParaRPr lang="fr-CA" sz="1050" b="1" dirty="0">
                        <a:solidFill>
                          <a:srgbClr val="565C62"/>
                        </a:solidFill>
                      </a:endParaRPr>
                    </a:p>
                  </a:txBody>
                  <a:tcPr anchor="ctr"/>
                </a:tc>
                <a:tc>
                  <a:txBody>
                    <a:bodyPr/>
                    <a:lstStyle/>
                    <a:p>
                      <a:pPr algn="ctr"/>
                      <a:r>
                        <a:rPr lang="fr-CA" sz="1200" dirty="0">
                          <a:sym typeface="Wingdings"/>
                          <a:hlinkClick r:id="rId15"/>
                        </a:rPr>
                        <a:t> </a:t>
                      </a:r>
                      <a:endParaRPr lang="fr-CA" sz="1200" dirty="0"/>
                    </a:p>
                  </a:txBody>
                  <a:tcPr anchor="ctr"/>
                </a:tc>
                <a:tc>
                  <a:txBody>
                    <a:bodyPr/>
                    <a:lstStyle/>
                    <a:p>
                      <a:r>
                        <a:rPr lang="fr-CA" sz="1050" b="0" dirty="0">
                          <a:solidFill>
                            <a:srgbClr val="565C62"/>
                          </a:solidFill>
                        </a:rPr>
                        <a:t>Réseau interopérable d’échange d’informations cliniques entre intervenants du secteur de la santé</a:t>
                      </a:r>
                    </a:p>
                  </a:txBody>
                  <a:tcPr anchor="ctr"/>
                </a:tc>
                <a:extLst>
                  <a:ext uri="{0D108BD9-81ED-4DB2-BD59-A6C34878D82A}">
                    <a16:rowId xmlns:a16="http://schemas.microsoft.com/office/drawing/2014/main" val="10010"/>
                  </a:ext>
                </a:extLst>
              </a:tr>
            </a:tbl>
          </a:graphicData>
        </a:graphic>
      </p:graphicFrame>
    </p:spTree>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fr-FR" dirty="0"/>
              <a:t>ANNEXE 3 : établissements de recherche</a:t>
            </a:r>
            <a:endParaRPr lang="en-CA" sz="900" dirty="0"/>
          </a:p>
        </p:txBody>
      </p:sp>
      <p:sp>
        <p:nvSpPr>
          <p:cNvPr id="3" name="Content Placeholder 2"/>
          <p:cNvSpPr>
            <a:spLocks noGrp="1"/>
          </p:cNvSpPr>
          <p:nvPr>
            <p:ph idx="1"/>
            <p:custDataLst>
              <p:tags r:id="rId2"/>
            </p:custDataLst>
          </p:nvPr>
        </p:nvSpPr>
        <p:spPr/>
        <p:txBody>
          <a:bodyPr/>
          <a:lstStyle/>
          <a:p>
            <a:pPr lvl="2">
              <a:buNone/>
            </a:pPr>
            <a:r>
              <a:rPr lang="fr-CA" b="1" dirty="0">
                <a:solidFill>
                  <a:srgbClr val="565C62"/>
                </a:solidFill>
              </a:rPr>
              <a:t>Centre de recherche –</a:t>
            </a:r>
            <a:r>
              <a:rPr lang="fr-CA" b="1" dirty="0">
                <a:solidFill>
                  <a:srgbClr val="565C62"/>
                </a:solidFill>
                <a:cs typeface="Arial" pitchFamily="34" charset="0"/>
              </a:rPr>
              <a:t> Centre hospitalier de l’Université de Montréal (CHUM)</a:t>
            </a:r>
            <a:endParaRPr lang="fr-CA" b="1" dirty="0">
              <a:solidFill>
                <a:srgbClr val="565C62"/>
              </a:solidFill>
            </a:endParaRPr>
          </a:p>
          <a:p>
            <a:r>
              <a:rPr lang="fr-CA" dirty="0">
                <a:solidFill>
                  <a:srgbClr val="565C62"/>
                </a:solidFill>
                <a:hlinkClick r:id="rId6"/>
              </a:rPr>
              <a:t>http://crchum.com/crchum.fr.html</a:t>
            </a:r>
            <a:r>
              <a:rPr lang="fr-CA" dirty="0">
                <a:solidFill>
                  <a:srgbClr val="565C62"/>
                </a:solidFill>
              </a:rPr>
              <a:t>   </a:t>
            </a:r>
          </a:p>
          <a:p>
            <a:r>
              <a:rPr lang="fr-CA" b="0" dirty="0">
                <a:solidFill>
                  <a:srgbClr val="565C62"/>
                </a:solidFill>
              </a:rPr>
              <a:t>Contact : Jacques Turgeon, Directeur</a:t>
            </a:r>
            <a:endParaRPr lang="fr-CA" b="0" dirty="0"/>
          </a:p>
          <a:p>
            <a:pPr>
              <a:spcBef>
                <a:spcPts val="0"/>
              </a:spcBef>
            </a:pPr>
            <a:endParaRPr lang="fr-CA" dirty="0">
              <a:solidFill>
                <a:srgbClr val="565C62"/>
              </a:solidFill>
            </a:endParaRPr>
          </a:p>
          <a:p>
            <a:pPr lvl="2">
              <a:buNone/>
            </a:pPr>
            <a:r>
              <a:rPr lang="fr-CA" b="1" dirty="0">
                <a:solidFill>
                  <a:srgbClr val="565C62"/>
                </a:solidFill>
              </a:rPr>
              <a:t>Centre de recherche –</a:t>
            </a:r>
            <a:r>
              <a:rPr lang="fr-CA" b="1" dirty="0">
                <a:solidFill>
                  <a:srgbClr val="565C62"/>
                </a:solidFill>
                <a:cs typeface="Arial" pitchFamily="34" charset="0"/>
              </a:rPr>
              <a:t> Centre universitaire de santé de McGill (CUSM)</a:t>
            </a:r>
          </a:p>
          <a:p>
            <a:pPr lvl="2">
              <a:buNone/>
            </a:pPr>
            <a:r>
              <a:rPr lang="fr-CA" b="1" dirty="0">
                <a:solidFill>
                  <a:srgbClr val="565C62"/>
                </a:solidFill>
                <a:hlinkClick r:id="rId7"/>
              </a:rPr>
              <a:t>http://cusm.ca/research/dashboard</a:t>
            </a:r>
            <a:r>
              <a:rPr lang="fr-CA" b="1" dirty="0">
                <a:solidFill>
                  <a:srgbClr val="565C62"/>
                </a:solidFill>
              </a:rPr>
              <a:t> </a:t>
            </a:r>
          </a:p>
          <a:p>
            <a:r>
              <a:rPr lang="fr-CA" b="0" dirty="0">
                <a:solidFill>
                  <a:srgbClr val="565C62"/>
                </a:solidFill>
              </a:rPr>
              <a:t>Contact : </a:t>
            </a:r>
            <a:r>
              <a:rPr lang="fr-CA" b="0" dirty="0" err="1">
                <a:solidFill>
                  <a:srgbClr val="565C62"/>
                </a:solidFill>
              </a:rPr>
              <a:t>Vassilios</a:t>
            </a:r>
            <a:r>
              <a:rPr lang="fr-CA" b="0" dirty="0">
                <a:solidFill>
                  <a:srgbClr val="565C62"/>
                </a:solidFill>
              </a:rPr>
              <a:t> </a:t>
            </a:r>
            <a:r>
              <a:rPr lang="fr-CA" b="0" dirty="0" err="1">
                <a:solidFill>
                  <a:srgbClr val="565C62"/>
                </a:solidFill>
              </a:rPr>
              <a:t>Papadopoulos</a:t>
            </a:r>
            <a:r>
              <a:rPr lang="fr-CA" b="0" dirty="0">
                <a:solidFill>
                  <a:srgbClr val="565C62"/>
                </a:solidFill>
              </a:rPr>
              <a:t>,, D. Pharm., Ph.D., Directeur  exécutif et scientifique en chef</a:t>
            </a:r>
            <a:endParaRPr lang="fr-CA" b="0" dirty="0"/>
          </a:p>
          <a:p>
            <a:pPr>
              <a:spcBef>
                <a:spcPts val="0"/>
              </a:spcBef>
            </a:pPr>
            <a:endParaRPr lang="fr-CA" dirty="0">
              <a:solidFill>
                <a:srgbClr val="565C62"/>
              </a:solidFill>
            </a:endParaRPr>
          </a:p>
          <a:p>
            <a:pPr lvl="2">
              <a:buNone/>
            </a:pPr>
            <a:r>
              <a:rPr lang="fr-CA" b="1" dirty="0">
                <a:solidFill>
                  <a:srgbClr val="565C62"/>
                </a:solidFill>
              </a:rPr>
              <a:t>Centre de recherche –</a:t>
            </a:r>
            <a:r>
              <a:rPr lang="fr-CA" b="1" dirty="0">
                <a:solidFill>
                  <a:srgbClr val="565C62"/>
                </a:solidFill>
                <a:cs typeface="Arial" pitchFamily="34" charset="0"/>
              </a:rPr>
              <a:t> CHU Sainte-Justine</a:t>
            </a:r>
          </a:p>
          <a:p>
            <a:pPr lvl="2">
              <a:buNone/>
            </a:pPr>
            <a:r>
              <a:rPr lang="fr-CA" b="1" dirty="0">
                <a:solidFill>
                  <a:srgbClr val="565C62"/>
                </a:solidFill>
                <a:hlinkClick r:id="rId8"/>
              </a:rPr>
              <a:t>http://www.chu-sainte-justine.org/recherche/</a:t>
            </a:r>
            <a:r>
              <a:rPr lang="fr-CA" b="1" dirty="0">
                <a:solidFill>
                  <a:srgbClr val="565C62"/>
                </a:solidFill>
              </a:rPr>
              <a:t>  </a:t>
            </a:r>
          </a:p>
          <a:p>
            <a:r>
              <a:rPr lang="fr-CA" b="0" dirty="0">
                <a:solidFill>
                  <a:srgbClr val="565C62"/>
                </a:solidFill>
              </a:rPr>
              <a:t>Contact : Alain Moreau, Ph.D., Directeur de la recherche</a:t>
            </a:r>
            <a:endParaRPr lang="fr-CA" dirty="0"/>
          </a:p>
          <a:p>
            <a:pPr marL="0" lvl="2" indent="0">
              <a:spcBef>
                <a:spcPts val="0"/>
              </a:spcBef>
              <a:buClrTx/>
              <a:buSzTx/>
              <a:buNone/>
              <a:tabLst/>
            </a:pPr>
            <a:endParaRPr lang="fr-CA" b="1" dirty="0">
              <a:solidFill>
                <a:srgbClr val="565C62"/>
              </a:solidFill>
            </a:endParaRPr>
          </a:p>
          <a:p>
            <a:pPr lvl="2">
              <a:buNone/>
            </a:pPr>
            <a:r>
              <a:rPr lang="fr-CA" b="1" dirty="0">
                <a:solidFill>
                  <a:srgbClr val="565C62"/>
                </a:solidFill>
              </a:rPr>
              <a:t>Centre de recherche Fernand-Seguin –</a:t>
            </a:r>
            <a:r>
              <a:rPr lang="fr-CA" b="1" dirty="0">
                <a:solidFill>
                  <a:srgbClr val="565C62"/>
                </a:solidFill>
                <a:cs typeface="Arial" pitchFamily="34" charset="0"/>
              </a:rPr>
              <a:t> Institut universitaire en santé mentale de Montréal</a:t>
            </a:r>
            <a:endParaRPr lang="fr-CA" b="1" dirty="0">
              <a:solidFill>
                <a:srgbClr val="565C62"/>
              </a:solidFill>
            </a:endParaRPr>
          </a:p>
          <a:p>
            <a:r>
              <a:rPr lang="fr-CA" dirty="0">
                <a:solidFill>
                  <a:srgbClr val="565C62"/>
                </a:solidFill>
                <a:hlinkClick r:id="rId9"/>
              </a:rPr>
              <a:t>http://www.iusmm.ca/recherche.html</a:t>
            </a:r>
            <a:r>
              <a:rPr lang="fr-CA" dirty="0">
                <a:solidFill>
                  <a:srgbClr val="565C62"/>
                </a:solidFill>
              </a:rPr>
              <a:t> </a:t>
            </a:r>
          </a:p>
          <a:p>
            <a:r>
              <a:rPr lang="fr-CA" b="0" dirty="0">
                <a:solidFill>
                  <a:srgbClr val="565C62"/>
                </a:solidFill>
              </a:rPr>
              <a:t>Contact : Sonia </a:t>
            </a:r>
            <a:r>
              <a:rPr lang="fr-CA" b="0" dirty="0" err="1">
                <a:solidFill>
                  <a:srgbClr val="565C62"/>
                </a:solidFill>
              </a:rPr>
              <a:t>Lupien</a:t>
            </a:r>
            <a:r>
              <a:rPr lang="fr-CA" b="0" dirty="0">
                <a:solidFill>
                  <a:srgbClr val="565C62"/>
                </a:solidFill>
              </a:rPr>
              <a:t>, Ph.D., Directrice scientifique</a:t>
            </a:r>
          </a:p>
          <a:p>
            <a:pPr>
              <a:spcBef>
                <a:spcPts val="0"/>
              </a:spcBef>
            </a:pPr>
            <a:endParaRPr lang="fr-CA" b="1" dirty="0">
              <a:solidFill>
                <a:srgbClr val="565C62"/>
              </a:solidFill>
            </a:endParaRPr>
          </a:p>
          <a:p>
            <a:pPr marL="0" lvl="2" indent="0">
              <a:spcBef>
                <a:spcPts val="600"/>
              </a:spcBef>
              <a:buClrTx/>
              <a:buSzTx/>
              <a:buNone/>
              <a:tabLst/>
            </a:pPr>
            <a:r>
              <a:rPr lang="fr-CA" b="1" dirty="0">
                <a:solidFill>
                  <a:srgbClr val="565C62"/>
                </a:solidFill>
              </a:rPr>
              <a:t>Centre de recherche - Hôpital général juif – Institut Lady Davis de recherches médicales</a:t>
            </a:r>
            <a:endParaRPr lang="fr-CA" b="1" dirty="0">
              <a:solidFill>
                <a:srgbClr val="565C62"/>
              </a:solidFill>
              <a:cs typeface="Arial" pitchFamily="34" charset="0"/>
            </a:endParaRPr>
          </a:p>
          <a:p>
            <a:r>
              <a:rPr lang="fr-CA" dirty="0">
                <a:solidFill>
                  <a:srgbClr val="565C62"/>
                </a:solidFill>
                <a:hlinkClick r:id="rId10"/>
              </a:rPr>
              <a:t>http://ladydavis.ca/fr/home</a:t>
            </a:r>
            <a:endParaRPr lang="fr-CA" dirty="0">
              <a:solidFill>
                <a:srgbClr val="565C62"/>
              </a:solidFill>
            </a:endParaRPr>
          </a:p>
          <a:p>
            <a:r>
              <a:rPr lang="en-CA" b="0" dirty="0">
                <a:solidFill>
                  <a:srgbClr val="565C62"/>
                </a:solidFill>
              </a:rPr>
              <a:t>Contact: Roderick R. </a:t>
            </a:r>
            <a:r>
              <a:rPr lang="en-CA" b="0" dirty="0" err="1">
                <a:solidFill>
                  <a:srgbClr val="565C62"/>
                </a:solidFill>
              </a:rPr>
              <a:t>McInnes</a:t>
            </a:r>
            <a:r>
              <a:rPr lang="en-CA" b="0" dirty="0">
                <a:solidFill>
                  <a:srgbClr val="565C62"/>
                </a:solidFill>
              </a:rPr>
              <a:t>, MD, PhD, </a:t>
            </a:r>
            <a:r>
              <a:rPr lang="en-CA" b="0" dirty="0" err="1">
                <a:solidFill>
                  <a:srgbClr val="565C62"/>
                </a:solidFill>
              </a:rPr>
              <a:t>Directeur</a:t>
            </a:r>
            <a:endParaRPr lang="en-CA" b="0" dirty="0">
              <a:solidFill>
                <a:srgbClr val="565C62"/>
              </a:solidFill>
            </a:endParaRPr>
          </a:p>
          <a:p>
            <a:pPr>
              <a:spcBef>
                <a:spcPts val="0"/>
              </a:spcBef>
            </a:pPr>
            <a:endParaRPr lang="en-CA" b="0" dirty="0">
              <a:solidFill>
                <a:srgbClr val="565C62"/>
              </a:solidFill>
            </a:endParaRPr>
          </a:p>
          <a:p>
            <a:pPr lvl="2">
              <a:buNone/>
            </a:pPr>
            <a:r>
              <a:rPr lang="fr-CA" b="1" dirty="0">
                <a:solidFill>
                  <a:srgbClr val="565C62"/>
                </a:solidFill>
              </a:rPr>
              <a:t>Centre de recherche –</a:t>
            </a:r>
            <a:r>
              <a:rPr lang="fr-CA" b="1" dirty="0">
                <a:solidFill>
                  <a:srgbClr val="565C62"/>
                </a:solidFill>
                <a:cs typeface="Arial" pitchFamily="34" charset="0"/>
              </a:rPr>
              <a:t> Hôpital Maisonneuve-</a:t>
            </a:r>
            <a:r>
              <a:rPr lang="fr-CA" b="1" dirty="0" err="1">
                <a:solidFill>
                  <a:srgbClr val="565C62"/>
                </a:solidFill>
                <a:cs typeface="Arial" pitchFamily="34" charset="0"/>
              </a:rPr>
              <a:t>Rosemont</a:t>
            </a:r>
            <a:endParaRPr lang="fr-CA" b="1" dirty="0">
              <a:solidFill>
                <a:srgbClr val="565C62"/>
              </a:solidFill>
              <a:cs typeface="Arial" pitchFamily="34" charset="0"/>
            </a:endParaRPr>
          </a:p>
          <a:p>
            <a:pPr lvl="2">
              <a:buNone/>
            </a:pPr>
            <a:r>
              <a:rPr lang="fr-CA" b="1" dirty="0">
                <a:solidFill>
                  <a:srgbClr val="565C62"/>
                </a:solidFill>
                <a:hlinkClick r:id="rId11"/>
              </a:rPr>
              <a:t>http://recherche.maisonneuve-rosemont.org/</a:t>
            </a:r>
            <a:r>
              <a:rPr lang="fr-CA" b="1" dirty="0">
                <a:solidFill>
                  <a:srgbClr val="565C62"/>
                </a:solidFill>
              </a:rPr>
              <a:t> </a:t>
            </a:r>
          </a:p>
          <a:p>
            <a:r>
              <a:rPr lang="fr-CA" b="0" dirty="0">
                <a:solidFill>
                  <a:srgbClr val="565C62"/>
                </a:solidFill>
              </a:rPr>
              <a:t>Contact : Denis Claude Roy, M.D., Directeur </a:t>
            </a:r>
          </a:p>
          <a:p>
            <a:endParaRPr lang="fr-CA" dirty="0">
              <a:solidFill>
                <a:srgbClr val="565C62"/>
              </a:solidFill>
            </a:endParaRPr>
          </a:p>
        </p:txBody>
      </p:sp>
      <p:sp>
        <p:nvSpPr>
          <p:cNvPr id="4" name="Slide Number Placeholder 3"/>
          <p:cNvSpPr>
            <a:spLocks noGrp="1"/>
          </p:cNvSpPr>
          <p:nvPr>
            <p:ph type="sldNum" sz="quarter" idx="12"/>
            <p:custDataLst>
              <p:tags r:id="rId3"/>
            </p:custDataLst>
          </p:nvPr>
        </p:nvSpPr>
        <p:spPr/>
        <p:txBody>
          <a:bodyPr/>
          <a:lstStyle/>
          <a:p>
            <a:fld id="{B7CCD2B4-99E9-D948-A3A8-62D945B078FA}" type="slidenum">
              <a:rPr lang="fr-FR" smtClean="0"/>
              <a:pPr/>
              <a:t>37</a:t>
            </a:fld>
            <a:endParaRPr lang="fr-FR" dirty="0"/>
          </a:p>
        </p:txBody>
      </p:sp>
    </p:spTree>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fr-FR" dirty="0"/>
              <a:t>ANNEXE 3 : établissements de recherche </a:t>
            </a:r>
            <a:r>
              <a:rPr lang="fr-FR" sz="900" dirty="0"/>
              <a:t>(suite)</a:t>
            </a:r>
            <a:endParaRPr lang="en-CA" sz="900" dirty="0"/>
          </a:p>
        </p:txBody>
      </p:sp>
      <p:sp>
        <p:nvSpPr>
          <p:cNvPr id="3" name="Content Placeholder 2"/>
          <p:cNvSpPr>
            <a:spLocks noGrp="1"/>
          </p:cNvSpPr>
          <p:nvPr>
            <p:ph idx="1"/>
            <p:custDataLst>
              <p:tags r:id="rId2"/>
            </p:custDataLst>
          </p:nvPr>
        </p:nvSpPr>
        <p:spPr/>
        <p:txBody>
          <a:bodyPr/>
          <a:lstStyle/>
          <a:p>
            <a:pPr lvl="2">
              <a:buNone/>
            </a:pPr>
            <a:r>
              <a:rPr lang="fr-CA" b="1" dirty="0">
                <a:solidFill>
                  <a:srgbClr val="565C62"/>
                </a:solidFill>
              </a:rPr>
              <a:t>Centre de recherche -  </a:t>
            </a:r>
            <a:r>
              <a:rPr lang="fr-CA" b="1" dirty="0">
                <a:solidFill>
                  <a:srgbClr val="565C62"/>
                </a:solidFill>
                <a:cs typeface="Arial" pitchFamily="34" charset="0"/>
              </a:rPr>
              <a:t>Hôpital de Montréal pour enfants</a:t>
            </a:r>
          </a:p>
          <a:p>
            <a:pPr lvl="2">
              <a:buNone/>
            </a:pPr>
            <a:r>
              <a:rPr lang="fr-CA" b="1" dirty="0">
                <a:solidFill>
                  <a:srgbClr val="565C62"/>
                </a:solidFill>
                <a:hlinkClick r:id="rId6"/>
              </a:rPr>
              <a:t>http://www.hopitalpourenfants.com/la-recherche</a:t>
            </a:r>
          </a:p>
          <a:p>
            <a:r>
              <a:rPr lang="fr-CA" b="0" dirty="0">
                <a:solidFill>
                  <a:srgbClr val="565C62"/>
                </a:solidFill>
              </a:rPr>
              <a:t>Contact : </a:t>
            </a:r>
            <a:r>
              <a:rPr lang="fr-CA" b="0" dirty="0" err="1">
                <a:solidFill>
                  <a:srgbClr val="565C62"/>
                </a:solidFill>
              </a:rPr>
              <a:t>Jacquetta</a:t>
            </a:r>
            <a:r>
              <a:rPr lang="fr-CA" b="0" dirty="0">
                <a:solidFill>
                  <a:srgbClr val="565C62"/>
                </a:solidFill>
              </a:rPr>
              <a:t> </a:t>
            </a:r>
            <a:r>
              <a:rPr lang="fr-CA" b="0" dirty="0" err="1">
                <a:solidFill>
                  <a:srgbClr val="565C62"/>
                </a:solidFill>
              </a:rPr>
              <a:t>Trasler</a:t>
            </a:r>
            <a:r>
              <a:rPr lang="fr-CA" b="0" dirty="0">
                <a:solidFill>
                  <a:srgbClr val="565C62"/>
                </a:solidFill>
              </a:rPr>
              <a:t>, M.D., Ph.D., Directrice, recherche en santé de l’enfant</a:t>
            </a:r>
            <a:endParaRPr lang="fr-CA" b="0" dirty="0"/>
          </a:p>
          <a:p>
            <a:pPr>
              <a:spcBef>
                <a:spcPts val="0"/>
              </a:spcBef>
            </a:pPr>
            <a:endParaRPr lang="fr-CA" dirty="0">
              <a:solidFill>
                <a:srgbClr val="565C62"/>
              </a:solidFill>
            </a:endParaRPr>
          </a:p>
          <a:p>
            <a:pPr lvl="2">
              <a:buNone/>
            </a:pPr>
            <a:r>
              <a:rPr lang="fr-CA" b="1" dirty="0">
                <a:solidFill>
                  <a:srgbClr val="565C62"/>
                </a:solidFill>
              </a:rPr>
              <a:t>Centre de recherche –</a:t>
            </a:r>
            <a:r>
              <a:rPr lang="fr-CA" b="1" dirty="0">
                <a:solidFill>
                  <a:srgbClr val="565C62"/>
                </a:solidFill>
                <a:cs typeface="Arial" pitchFamily="34" charset="0"/>
              </a:rPr>
              <a:t> Hôpital du Sacré-Cœur de Montréal</a:t>
            </a:r>
          </a:p>
          <a:p>
            <a:pPr lvl="2">
              <a:buNone/>
            </a:pPr>
            <a:r>
              <a:rPr lang="fr-CA" b="1" dirty="0">
                <a:solidFill>
                  <a:srgbClr val="565C62"/>
                </a:solidFill>
                <a:cs typeface="Arial" pitchFamily="34" charset="0"/>
                <a:hlinkClick r:id="rId7"/>
              </a:rPr>
              <a:t>http://www.crhscm.ca/</a:t>
            </a:r>
            <a:r>
              <a:rPr lang="fr-CA" b="1" dirty="0">
                <a:solidFill>
                  <a:srgbClr val="565C62"/>
                </a:solidFill>
                <a:cs typeface="Arial" pitchFamily="34" charset="0"/>
              </a:rPr>
              <a:t>  </a:t>
            </a:r>
          </a:p>
          <a:p>
            <a:r>
              <a:rPr lang="fr-CA" b="0" dirty="0">
                <a:solidFill>
                  <a:srgbClr val="565C62"/>
                </a:solidFill>
              </a:rPr>
              <a:t>Contact : François </a:t>
            </a:r>
            <a:r>
              <a:rPr lang="fr-CA" b="0" dirty="0" err="1">
                <a:solidFill>
                  <a:srgbClr val="565C62"/>
                </a:solidFill>
              </a:rPr>
              <a:t>Madore</a:t>
            </a:r>
            <a:r>
              <a:rPr lang="fr-CA" b="0" dirty="0">
                <a:solidFill>
                  <a:srgbClr val="565C62"/>
                </a:solidFill>
              </a:rPr>
              <a:t>, M.D., Directeur de la recherche</a:t>
            </a:r>
          </a:p>
          <a:p>
            <a:pPr>
              <a:spcBef>
                <a:spcPts val="0"/>
              </a:spcBef>
            </a:pPr>
            <a:endParaRPr lang="fr-CA" b="0" dirty="0">
              <a:solidFill>
                <a:srgbClr val="565C62"/>
              </a:solidFill>
            </a:endParaRPr>
          </a:p>
          <a:p>
            <a:r>
              <a:rPr lang="fr-CA" b="1" dirty="0">
                <a:solidFill>
                  <a:srgbClr val="565C62"/>
                </a:solidFill>
              </a:rPr>
              <a:t>Centre de recherche –</a:t>
            </a:r>
            <a:r>
              <a:rPr lang="fr-CA" b="1" dirty="0">
                <a:solidFill>
                  <a:srgbClr val="565C62"/>
                </a:solidFill>
                <a:cs typeface="Arial" pitchFamily="34" charset="0"/>
              </a:rPr>
              <a:t> Institut et hôpital neurologiques de Montréal</a:t>
            </a:r>
          </a:p>
          <a:p>
            <a:r>
              <a:rPr lang="fr-CA" dirty="0">
                <a:solidFill>
                  <a:srgbClr val="565C62"/>
                </a:solidFill>
                <a:cs typeface="Arial" pitchFamily="34" charset="0"/>
                <a:hlinkClick r:id="rId8"/>
              </a:rPr>
              <a:t>http://francais.mni.mcgill.ca/</a:t>
            </a:r>
            <a:r>
              <a:rPr lang="fr-CA" dirty="0">
                <a:solidFill>
                  <a:srgbClr val="565C62"/>
                </a:solidFill>
                <a:cs typeface="Arial" pitchFamily="34" charset="0"/>
              </a:rPr>
              <a:t> </a:t>
            </a:r>
            <a:endParaRPr lang="fr-CA" b="1" dirty="0">
              <a:solidFill>
                <a:srgbClr val="565C62"/>
              </a:solidFill>
              <a:cs typeface="Arial" pitchFamily="34" charset="0"/>
            </a:endParaRPr>
          </a:p>
          <a:p>
            <a:r>
              <a:rPr lang="fr-CA" b="0" dirty="0">
                <a:solidFill>
                  <a:srgbClr val="565C62"/>
                </a:solidFill>
              </a:rPr>
              <a:t>Contact : Guy A. Rouleau, M.D., Ph.D., Directeur</a:t>
            </a:r>
            <a:endParaRPr lang="fr-CA" b="0" dirty="0"/>
          </a:p>
          <a:p>
            <a:pPr>
              <a:spcBef>
                <a:spcPts val="0"/>
              </a:spcBef>
            </a:pPr>
            <a:endParaRPr lang="fr-CA" dirty="0">
              <a:solidFill>
                <a:srgbClr val="565C62"/>
              </a:solidFill>
            </a:endParaRPr>
          </a:p>
          <a:p>
            <a:r>
              <a:rPr lang="fr-CA" dirty="0">
                <a:solidFill>
                  <a:srgbClr val="565C62"/>
                </a:solidFill>
              </a:rPr>
              <a:t>Centre de recherche –</a:t>
            </a:r>
            <a:r>
              <a:rPr lang="fr-CA" dirty="0">
                <a:solidFill>
                  <a:srgbClr val="565C62"/>
                </a:solidFill>
                <a:cs typeface="Arial" pitchFamily="34" charset="0"/>
              </a:rPr>
              <a:t> Institut Philippe-Pinel de Montréal</a:t>
            </a:r>
          </a:p>
          <a:p>
            <a:r>
              <a:rPr lang="fr-CA" dirty="0">
                <a:solidFill>
                  <a:srgbClr val="565C62"/>
                </a:solidFill>
                <a:cs typeface="Arial" pitchFamily="34" charset="0"/>
                <a:hlinkClick r:id="rId9"/>
              </a:rPr>
              <a:t>http://www.pinel.qc.ca/GeneralList.aspx?NavID=293&amp;CultureCode=fr-CA</a:t>
            </a:r>
            <a:r>
              <a:rPr lang="fr-CA" dirty="0">
                <a:solidFill>
                  <a:srgbClr val="565C62"/>
                </a:solidFill>
                <a:cs typeface="Arial" pitchFamily="34" charset="0"/>
              </a:rPr>
              <a:t> </a:t>
            </a:r>
          </a:p>
          <a:p>
            <a:r>
              <a:rPr lang="fr-CA" b="0" dirty="0">
                <a:solidFill>
                  <a:srgbClr val="565C62"/>
                </a:solidFill>
              </a:rPr>
              <a:t>Contact : Gilles Côté, Ph.D., Directeur</a:t>
            </a:r>
            <a:endParaRPr lang="fr-CA" b="0" dirty="0"/>
          </a:p>
          <a:p>
            <a:pPr>
              <a:spcBef>
                <a:spcPts val="0"/>
              </a:spcBef>
            </a:pPr>
            <a:endParaRPr lang="fr-CA" dirty="0">
              <a:solidFill>
                <a:srgbClr val="565C62"/>
              </a:solidFill>
            </a:endParaRPr>
          </a:p>
          <a:p>
            <a:r>
              <a:rPr lang="fr-CA" dirty="0">
                <a:solidFill>
                  <a:srgbClr val="565C62"/>
                </a:solidFill>
              </a:rPr>
              <a:t>Centre de recherche –</a:t>
            </a:r>
            <a:r>
              <a:rPr lang="fr-CA" dirty="0">
                <a:solidFill>
                  <a:srgbClr val="565C62"/>
                </a:solidFill>
                <a:cs typeface="Arial" pitchFamily="34" charset="0"/>
              </a:rPr>
              <a:t> Institut de cardiologie de Montréal</a:t>
            </a:r>
          </a:p>
          <a:p>
            <a:r>
              <a:rPr lang="fr-CA" dirty="0">
                <a:solidFill>
                  <a:srgbClr val="565C62"/>
                </a:solidFill>
                <a:cs typeface="Arial" pitchFamily="34" charset="0"/>
                <a:hlinkClick r:id="rId10"/>
              </a:rPr>
              <a:t>http://www.icm-mhi.org/fr/recherche/propos-centre-recherche</a:t>
            </a:r>
            <a:r>
              <a:rPr lang="fr-CA" dirty="0">
                <a:solidFill>
                  <a:srgbClr val="565C62"/>
                </a:solidFill>
                <a:cs typeface="Arial" pitchFamily="34" charset="0"/>
              </a:rPr>
              <a:t>  </a:t>
            </a:r>
          </a:p>
          <a:p>
            <a:pPr>
              <a:spcBef>
                <a:spcPts val="0"/>
              </a:spcBef>
            </a:pPr>
            <a:r>
              <a:rPr lang="fr-CA" b="0" dirty="0">
                <a:solidFill>
                  <a:srgbClr val="565C62"/>
                </a:solidFill>
              </a:rPr>
              <a:t>Contact : Jean-Claude Tardif, M.D., Directeur</a:t>
            </a:r>
            <a:endParaRPr lang="fr-CA" b="0" dirty="0"/>
          </a:p>
          <a:p>
            <a:pPr>
              <a:spcBef>
                <a:spcPts val="0"/>
              </a:spcBef>
            </a:pPr>
            <a:endParaRPr lang="fr-CA" b="1" dirty="0">
              <a:solidFill>
                <a:srgbClr val="565C62"/>
              </a:solidFill>
            </a:endParaRPr>
          </a:p>
          <a:p>
            <a:r>
              <a:rPr lang="fr-CA" dirty="0">
                <a:solidFill>
                  <a:srgbClr val="565C62"/>
                </a:solidFill>
                <a:cs typeface="Arial" pitchFamily="34" charset="0"/>
              </a:rPr>
              <a:t>Centre de recherche - Institut universitaire de gériatrie de Montréal (CRIUGM)</a:t>
            </a:r>
          </a:p>
          <a:p>
            <a:r>
              <a:rPr lang="fr-CA" dirty="0">
                <a:solidFill>
                  <a:srgbClr val="565C62"/>
                </a:solidFill>
                <a:cs typeface="Arial" pitchFamily="34" charset="0"/>
                <a:hlinkClick r:id="rId11"/>
              </a:rPr>
              <a:t>http://www.criugm.qc.ca/</a:t>
            </a:r>
            <a:r>
              <a:rPr lang="fr-CA" dirty="0">
                <a:solidFill>
                  <a:srgbClr val="565C62"/>
                </a:solidFill>
                <a:cs typeface="Arial" pitchFamily="34" charset="0"/>
              </a:rPr>
              <a:t> </a:t>
            </a:r>
          </a:p>
          <a:p>
            <a:r>
              <a:rPr lang="fr-CA" b="0" dirty="0">
                <a:solidFill>
                  <a:srgbClr val="565C62"/>
                </a:solidFill>
              </a:rPr>
              <a:t>Contact : Sylvie Belleville, </a:t>
            </a:r>
            <a:r>
              <a:rPr lang="fr-CA" b="0" dirty="0" err="1">
                <a:solidFill>
                  <a:srgbClr val="565C62"/>
                </a:solidFill>
              </a:rPr>
              <a:t>Ph.D</a:t>
            </a:r>
            <a:r>
              <a:rPr lang="fr-CA" b="0" dirty="0">
                <a:solidFill>
                  <a:srgbClr val="565C62"/>
                </a:solidFill>
              </a:rPr>
              <a:t>. Directrice scientifique</a:t>
            </a:r>
            <a:endParaRPr lang="fr-CA" b="0" dirty="0"/>
          </a:p>
          <a:p>
            <a:endParaRPr lang="fr-CA" dirty="0">
              <a:solidFill>
                <a:srgbClr val="565C62"/>
              </a:solidFill>
            </a:endParaRPr>
          </a:p>
        </p:txBody>
      </p:sp>
      <p:sp>
        <p:nvSpPr>
          <p:cNvPr id="4" name="Slide Number Placeholder 3"/>
          <p:cNvSpPr>
            <a:spLocks noGrp="1"/>
          </p:cNvSpPr>
          <p:nvPr>
            <p:ph type="sldNum" sz="quarter" idx="12"/>
            <p:custDataLst>
              <p:tags r:id="rId3"/>
            </p:custDataLst>
          </p:nvPr>
        </p:nvSpPr>
        <p:spPr/>
        <p:txBody>
          <a:bodyPr/>
          <a:lstStyle/>
          <a:p>
            <a:fld id="{B7CCD2B4-99E9-D948-A3A8-62D945B078FA}" type="slidenum">
              <a:rPr lang="fr-FR" smtClean="0"/>
              <a:pPr/>
              <a:t>38</a:t>
            </a:fld>
            <a:endParaRPr lang="fr-FR" dirty="0"/>
          </a:p>
        </p:txBody>
      </p:sp>
    </p:spTree>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fr-FR" dirty="0"/>
              <a:t>ANNEXE 3 : établissements de recherche </a:t>
            </a:r>
            <a:r>
              <a:rPr lang="fr-FR" sz="900" dirty="0"/>
              <a:t>(suite)</a:t>
            </a:r>
            <a:endParaRPr lang="en-CA" sz="900" dirty="0"/>
          </a:p>
        </p:txBody>
      </p:sp>
      <p:sp>
        <p:nvSpPr>
          <p:cNvPr id="3" name="Content Placeholder 2"/>
          <p:cNvSpPr>
            <a:spLocks noGrp="1"/>
          </p:cNvSpPr>
          <p:nvPr>
            <p:ph idx="1"/>
            <p:custDataLst>
              <p:tags r:id="rId2"/>
            </p:custDataLst>
          </p:nvPr>
        </p:nvSpPr>
        <p:spPr/>
        <p:txBody>
          <a:bodyPr/>
          <a:lstStyle/>
          <a:p>
            <a:pPr lvl="2">
              <a:buNone/>
            </a:pPr>
            <a:r>
              <a:rPr lang="fr-CA" b="1" dirty="0">
                <a:solidFill>
                  <a:srgbClr val="565C62"/>
                </a:solidFill>
                <a:latin typeface="Arial" pitchFamily="34" charset="0"/>
                <a:cs typeface="Arial" pitchFamily="34" charset="0"/>
              </a:rPr>
              <a:t>Centre de recherche - Institut universitaire en santé mentale Douglas</a:t>
            </a:r>
          </a:p>
          <a:p>
            <a:pPr lvl="2">
              <a:buNone/>
            </a:pPr>
            <a:r>
              <a:rPr lang="fr-CA" b="1" dirty="0">
                <a:solidFill>
                  <a:srgbClr val="565C62"/>
                </a:solidFill>
                <a:cs typeface="Arial" pitchFamily="34" charset="0"/>
                <a:hlinkClick r:id="rId6"/>
              </a:rPr>
              <a:t>http://www.douglas.qc.ca/</a:t>
            </a:r>
            <a:r>
              <a:rPr lang="fr-CA" b="1" dirty="0">
                <a:solidFill>
                  <a:srgbClr val="565C62"/>
                </a:solidFill>
                <a:cs typeface="Arial" pitchFamily="34" charset="0"/>
              </a:rPr>
              <a:t> </a:t>
            </a:r>
          </a:p>
          <a:p>
            <a:r>
              <a:rPr lang="fr-CA" b="0" dirty="0">
                <a:solidFill>
                  <a:srgbClr val="565C62"/>
                </a:solidFill>
              </a:rPr>
              <a:t>Contact : Brigitte L. Kiefer, Ph.D., Directrice scientifique</a:t>
            </a:r>
          </a:p>
          <a:p>
            <a:pPr>
              <a:spcBef>
                <a:spcPts val="0"/>
              </a:spcBef>
            </a:pPr>
            <a:endParaRPr lang="fr-CA" dirty="0">
              <a:solidFill>
                <a:srgbClr val="565C62"/>
              </a:solidFill>
            </a:endParaRPr>
          </a:p>
          <a:p>
            <a:r>
              <a:rPr lang="fr-CA" dirty="0">
                <a:solidFill>
                  <a:srgbClr val="565C62"/>
                </a:solidFill>
              </a:rPr>
              <a:t>Centre de recherche interdisciplinaire en réadaptation du </a:t>
            </a:r>
            <a:r>
              <a:rPr lang="fr-CA" dirty="0">
                <a:solidFill>
                  <a:srgbClr val="565C62"/>
                </a:solidFill>
                <a:cs typeface="Arial" pitchFamily="34" charset="0"/>
              </a:rPr>
              <a:t>Montréal métropolitain (CRIR)</a:t>
            </a:r>
          </a:p>
          <a:p>
            <a:r>
              <a:rPr lang="fr-CA" dirty="0">
                <a:solidFill>
                  <a:srgbClr val="565C62"/>
                </a:solidFill>
                <a:cs typeface="Arial" pitchFamily="34" charset="0"/>
                <a:hlinkClick r:id="rId7"/>
              </a:rPr>
              <a:t>http://www.crir.ca/?84879747-0EEE-4FA6-878C-B927C1EA76A4</a:t>
            </a:r>
            <a:r>
              <a:rPr lang="fr-CA" dirty="0">
                <a:solidFill>
                  <a:srgbClr val="565C62"/>
                </a:solidFill>
                <a:cs typeface="Arial" pitchFamily="34" charset="0"/>
              </a:rPr>
              <a:t> </a:t>
            </a:r>
          </a:p>
          <a:p>
            <a:pPr>
              <a:spcBef>
                <a:spcPts val="0"/>
              </a:spcBef>
            </a:pPr>
            <a:r>
              <a:rPr lang="fr-CA" b="0" dirty="0">
                <a:solidFill>
                  <a:srgbClr val="565C62"/>
                </a:solidFill>
              </a:rPr>
              <a:t>Contacts :Eva </a:t>
            </a:r>
            <a:r>
              <a:rPr lang="fr-CA" b="0" dirty="0" err="1">
                <a:solidFill>
                  <a:srgbClr val="565C62"/>
                </a:solidFill>
              </a:rPr>
              <a:t>Kehayia</a:t>
            </a:r>
            <a:r>
              <a:rPr lang="fr-CA" b="0" dirty="0">
                <a:solidFill>
                  <a:srgbClr val="565C62"/>
                </a:solidFill>
              </a:rPr>
              <a:t> &amp; Bonnie R. </a:t>
            </a:r>
            <a:r>
              <a:rPr lang="fr-CA" b="0" dirty="0" err="1">
                <a:solidFill>
                  <a:srgbClr val="565C62"/>
                </a:solidFill>
              </a:rPr>
              <a:t>Swaine</a:t>
            </a:r>
            <a:r>
              <a:rPr lang="fr-CA" b="0" dirty="0">
                <a:solidFill>
                  <a:srgbClr val="565C62"/>
                </a:solidFill>
              </a:rPr>
              <a:t>, Directrices scientifiques  </a:t>
            </a:r>
            <a:br>
              <a:rPr lang="fr-CA" b="0" dirty="0">
                <a:solidFill>
                  <a:srgbClr val="565C62"/>
                </a:solidFill>
              </a:rPr>
            </a:br>
            <a:endParaRPr lang="fr-CA" dirty="0">
              <a:solidFill>
                <a:srgbClr val="565C62"/>
              </a:solidFill>
            </a:endParaRPr>
          </a:p>
          <a:p>
            <a:pPr marL="0" lvl="2" indent="0">
              <a:spcBef>
                <a:spcPts val="600"/>
              </a:spcBef>
              <a:buClrTx/>
              <a:buSzTx/>
              <a:buNone/>
              <a:tabLst/>
            </a:pPr>
            <a:r>
              <a:rPr lang="fr-CA" b="1" dirty="0">
                <a:solidFill>
                  <a:srgbClr val="565C62"/>
                </a:solidFill>
                <a:latin typeface="Arial" pitchFamily="34" charset="0"/>
                <a:cs typeface="Arial" pitchFamily="34" charset="0"/>
              </a:rPr>
              <a:t>Institut de réadaptation </a:t>
            </a:r>
            <a:r>
              <a:rPr lang="fr-CA" b="1" dirty="0" err="1">
                <a:solidFill>
                  <a:srgbClr val="565C62"/>
                </a:solidFill>
                <a:latin typeface="Arial" pitchFamily="34" charset="0"/>
                <a:cs typeface="Arial" pitchFamily="34" charset="0"/>
              </a:rPr>
              <a:t>Gingras</a:t>
            </a:r>
            <a:r>
              <a:rPr lang="fr-CA" b="1" dirty="0">
                <a:solidFill>
                  <a:srgbClr val="565C62"/>
                </a:solidFill>
                <a:latin typeface="Arial" pitchFamily="34" charset="0"/>
                <a:cs typeface="Arial" pitchFamily="34" charset="0"/>
              </a:rPr>
              <a:t>-Lindsay-de-Montréal (IRGLM)</a:t>
            </a:r>
          </a:p>
          <a:p>
            <a:pPr marL="0" lvl="2" indent="0">
              <a:spcBef>
                <a:spcPts val="600"/>
              </a:spcBef>
              <a:buClrTx/>
              <a:buSzTx/>
              <a:buNone/>
              <a:tabLst/>
            </a:pPr>
            <a:r>
              <a:rPr lang="fr-CA" b="1" dirty="0">
                <a:solidFill>
                  <a:srgbClr val="565C62"/>
                </a:solidFill>
                <a:latin typeface="Arial" pitchFamily="34" charset="0"/>
                <a:cs typeface="Arial" pitchFamily="34" charset="0"/>
                <a:hlinkClick r:id="rId8"/>
              </a:rPr>
              <a:t>http://www.irglm.qc.ca/recherche/la-recherche-a-lirglm.php</a:t>
            </a:r>
            <a:r>
              <a:rPr lang="fr-CA" b="1" dirty="0">
                <a:solidFill>
                  <a:srgbClr val="565C62"/>
                </a:solidFill>
                <a:latin typeface="Arial" pitchFamily="34" charset="0"/>
                <a:cs typeface="Arial" pitchFamily="34" charset="0"/>
              </a:rPr>
              <a:t> </a:t>
            </a:r>
          </a:p>
          <a:p>
            <a:r>
              <a:rPr lang="fr-CA" b="0" dirty="0">
                <a:solidFill>
                  <a:srgbClr val="565C62"/>
                </a:solidFill>
              </a:rPr>
              <a:t>Contact :Lise Poissant, Directrice de la recherche</a:t>
            </a:r>
          </a:p>
          <a:p>
            <a:pPr lvl="2">
              <a:spcBef>
                <a:spcPts val="0"/>
              </a:spcBef>
              <a:buNone/>
            </a:pPr>
            <a:endParaRPr lang="fr-CA" b="1" dirty="0">
              <a:solidFill>
                <a:srgbClr val="565C62"/>
              </a:solidFill>
            </a:endParaRPr>
          </a:p>
          <a:p>
            <a:pPr lvl="2">
              <a:buNone/>
            </a:pPr>
            <a:r>
              <a:rPr lang="fr-CA" b="1" dirty="0">
                <a:solidFill>
                  <a:srgbClr val="565C62"/>
                </a:solidFill>
                <a:latin typeface="Arial" pitchFamily="34" charset="0"/>
                <a:cs typeface="Arial" pitchFamily="34" charset="0"/>
              </a:rPr>
              <a:t>Institut de recherche clinique de Montréal (IRCM)</a:t>
            </a:r>
          </a:p>
          <a:p>
            <a:pPr lvl="2">
              <a:buNone/>
            </a:pPr>
            <a:r>
              <a:rPr lang="fr-CA" b="1" dirty="0">
                <a:solidFill>
                  <a:srgbClr val="565C62"/>
                </a:solidFill>
                <a:hlinkClick r:id="rId9"/>
              </a:rPr>
              <a:t>http://www.ircm.qc.ca/IRCM/Pages/default.aspx?PFLG=1036&amp;lan=1036</a:t>
            </a:r>
            <a:endParaRPr lang="fr-CA" b="1" dirty="0">
              <a:solidFill>
                <a:srgbClr val="565C62"/>
              </a:solidFill>
            </a:endParaRPr>
          </a:p>
          <a:p>
            <a:r>
              <a:rPr lang="fr-CA" b="0" dirty="0">
                <a:solidFill>
                  <a:srgbClr val="565C62"/>
                </a:solidFill>
              </a:rPr>
              <a:t>Contact : Dr Tarik </a:t>
            </a:r>
            <a:r>
              <a:rPr lang="fr-CA" b="0" dirty="0" err="1">
                <a:solidFill>
                  <a:srgbClr val="565C62"/>
                </a:solidFill>
              </a:rPr>
              <a:t>Möröy</a:t>
            </a:r>
            <a:r>
              <a:rPr lang="fr-CA" b="0" dirty="0">
                <a:solidFill>
                  <a:srgbClr val="565C62"/>
                </a:solidFill>
              </a:rPr>
              <a:t>, Ph.D., Président et directeur scientifique</a:t>
            </a:r>
          </a:p>
          <a:p>
            <a:pPr>
              <a:spcBef>
                <a:spcPts val="0"/>
              </a:spcBef>
            </a:pPr>
            <a:endParaRPr lang="fr-CA" dirty="0">
              <a:solidFill>
                <a:srgbClr val="565C62"/>
              </a:solidFill>
            </a:endParaRPr>
          </a:p>
          <a:p>
            <a:pPr lvl="2">
              <a:buNone/>
            </a:pPr>
            <a:r>
              <a:rPr lang="fr-CA" b="1" dirty="0">
                <a:solidFill>
                  <a:srgbClr val="565C62"/>
                </a:solidFill>
                <a:latin typeface="Arial" pitchFamily="34" charset="0"/>
                <a:cs typeface="Arial" pitchFamily="34" charset="0"/>
              </a:rPr>
              <a:t>Institut de recherche Robert-Sauvé en santé et en sécurité du travail du Québec (IRSST)</a:t>
            </a:r>
          </a:p>
          <a:p>
            <a:pPr lvl="2">
              <a:buNone/>
            </a:pPr>
            <a:r>
              <a:rPr lang="fr-CA" b="1" dirty="0">
                <a:solidFill>
                  <a:srgbClr val="565C62"/>
                </a:solidFill>
                <a:hlinkClick r:id="rId9"/>
              </a:rPr>
              <a:t>http://www.irsst.qc.ca/</a:t>
            </a:r>
          </a:p>
          <a:p>
            <a:r>
              <a:rPr lang="fr-CA" b="0" dirty="0">
                <a:solidFill>
                  <a:srgbClr val="565C62"/>
                </a:solidFill>
              </a:rPr>
              <a:t>Contact : Marie Larue, Présidente-directrice générale</a:t>
            </a:r>
          </a:p>
          <a:p>
            <a:pPr>
              <a:spcBef>
                <a:spcPts val="0"/>
              </a:spcBef>
            </a:pPr>
            <a:endParaRPr lang="fr-CA" dirty="0">
              <a:solidFill>
                <a:srgbClr val="565C62"/>
              </a:solidFill>
            </a:endParaRPr>
          </a:p>
          <a:p>
            <a:pPr marL="0" lvl="2" indent="0">
              <a:spcBef>
                <a:spcPts val="600"/>
              </a:spcBef>
              <a:buClrTx/>
              <a:buSzTx/>
              <a:buNone/>
              <a:tabLst/>
            </a:pPr>
            <a:r>
              <a:rPr lang="fr-CA" b="1" dirty="0">
                <a:solidFill>
                  <a:srgbClr val="565C62"/>
                </a:solidFill>
                <a:latin typeface="Arial" pitchFamily="34" charset="0"/>
                <a:cs typeface="Arial" pitchFamily="34" charset="0"/>
              </a:rPr>
              <a:t>Institut du cancer de Montréal (ICM)</a:t>
            </a:r>
          </a:p>
          <a:p>
            <a:pPr marL="0" lvl="2" indent="0">
              <a:spcBef>
                <a:spcPts val="600"/>
              </a:spcBef>
              <a:buClrTx/>
              <a:buSzTx/>
              <a:buNone/>
              <a:tabLst/>
            </a:pPr>
            <a:r>
              <a:rPr lang="fr-CA" b="1" dirty="0">
                <a:solidFill>
                  <a:srgbClr val="565C62"/>
                </a:solidFill>
                <a:latin typeface="Arial" pitchFamily="34" charset="0"/>
                <a:cs typeface="Arial" pitchFamily="34" charset="0"/>
                <a:hlinkClick r:id="rId10"/>
              </a:rPr>
              <a:t>http://www.icm.qc.ca/cgi-cs/cs.waframe.index?lang=1</a:t>
            </a:r>
            <a:r>
              <a:rPr lang="fr-CA" b="1" dirty="0">
                <a:solidFill>
                  <a:srgbClr val="565C62"/>
                </a:solidFill>
                <a:latin typeface="Arial" pitchFamily="34" charset="0"/>
                <a:cs typeface="Arial" pitchFamily="34" charset="0"/>
              </a:rPr>
              <a:t> </a:t>
            </a:r>
          </a:p>
          <a:p>
            <a:r>
              <a:rPr lang="fr-CA" b="0" dirty="0">
                <a:solidFill>
                  <a:srgbClr val="565C62"/>
                </a:solidFill>
              </a:rPr>
              <a:t>Contact : Anne-Marie Mes-Masson, Ph.D., Directrice scientifique</a:t>
            </a:r>
          </a:p>
          <a:p>
            <a:pPr>
              <a:spcBef>
                <a:spcPts val="0"/>
              </a:spcBef>
            </a:pPr>
            <a:endParaRPr lang="fr-CA" b="0" dirty="0">
              <a:solidFill>
                <a:srgbClr val="565C62"/>
              </a:solidFill>
            </a:endParaRPr>
          </a:p>
        </p:txBody>
      </p:sp>
      <p:sp>
        <p:nvSpPr>
          <p:cNvPr id="4" name="Slide Number Placeholder 3"/>
          <p:cNvSpPr>
            <a:spLocks noGrp="1"/>
          </p:cNvSpPr>
          <p:nvPr>
            <p:ph type="sldNum" sz="quarter" idx="12"/>
            <p:custDataLst>
              <p:tags r:id="rId3"/>
            </p:custDataLst>
          </p:nvPr>
        </p:nvSpPr>
        <p:spPr/>
        <p:txBody>
          <a:bodyPr/>
          <a:lstStyle/>
          <a:p>
            <a:fld id="{B7CCD2B4-99E9-D948-A3A8-62D945B078FA}" type="slidenum">
              <a:rPr lang="fr-FR" smtClean="0"/>
              <a:pPr/>
              <a:t>39</a:t>
            </a:fld>
            <a:endParaRPr lang="fr-FR" dirty="0"/>
          </a:p>
        </p:txBody>
      </p:sp>
    </p:spTree>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fr-FR" dirty="0"/>
              <a:t>ANNEXE 3 : établissements de recherche </a:t>
            </a:r>
            <a:r>
              <a:rPr lang="fr-FR" sz="900" dirty="0"/>
              <a:t>(suite)</a:t>
            </a:r>
            <a:endParaRPr lang="en-CA" sz="900" dirty="0"/>
          </a:p>
        </p:txBody>
      </p:sp>
      <p:sp>
        <p:nvSpPr>
          <p:cNvPr id="3" name="Content Placeholder 2"/>
          <p:cNvSpPr>
            <a:spLocks noGrp="1"/>
          </p:cNvSpPr>
          <p:nvPr>
            <p:ph idx="1"/>
            <p:custDataLst>
              <p:tags r:id="rId2"/>
            </p:custDataLst>
          </p:nvPr>
        </p:nvSpPr>
        <p:spPr/>
        <p:txBody>
          <a:bodyPr/>
          <a:lstStyle/>
          <a:p>
            <a:pPr>
              <a:spcBef>
                <a:spcPts val="1200"/>
              </a:spcBef>
            </a:pPr>
            <a:r>
              <a:rPr lang="fr-CA" dirty="0">
                <a:solidFill>
                  <a:srgbClr val="565C62"/>
                </a:solidFill>
              </a:rPr>
              <a:t>Centre de recherche en sciences et technologies biomédicales (GRSTB) </a:t>
            </a:r>
          </a:p>
          <a:p>
            <a:r>
              <a:rPr lang="fr-CA" u="sng" dirty="0">
                <a:solidFill>
                  <a:srgbClr val="565C62"/>
                </a:solidFill>
                <a:hlinkClick r:id="rId6"/>
              </a:rPr>
              <a:t>http://www.groupes.polymtl.ca/grstb/</a:t>
            </a:r>
            <a:endParaRPr lang="fr-CA" u="sng" dirty="0">
              <a:solidFill>
                <a:srgbClr val="565C62"/>
              </a:solidFill>
            </a:endParaRPr>
          </a:p>
          <a:p>
            <a:r>
              <a:rPr lang="fr-CA" b="0" dirty="0">
                <a:solidFill>
                  <a:srgbClr val="565C62"/>
                </a:solidFill>
              </a:rPr>
              <a:t>Contact : Michael D. Buschmann</a:t>
            </a:r>
            <a:r>
              <a:rPr lang="fr-CA" b="0" cap="all" dirty="0">
                <a:solidFill>
                  <a:srgbClr val="565C62"/>
                </a:solidFill>
              </a:rPr>
              <a:t>, </a:t>
            </a:r>
            <a:r>
              <a:rPr lang="fr-CA" b="0" dirty="0" err="1">
                <a:solidFill>
                  <a:srgbClr val="565C62"/>
                </a:solidFill>
              </a:rPr>
              <a:t>B.Eng</a:t>
            </a:r>
            <a:r>
              <a:rPr lang="fr-CA" b="0" dirty="0">
                <a:solidFill>
                  <a:srgbClr val="565C62"/>
                </a:solidFill>
              </a:rPr>
              <a:t>., </a:t>
            </a:r>
            <a:r>
              <a:rPr lang="fr-CA" b="0" dirty="0" err="1">
                <a:solidFill>
                  <a:srgbClr val="565C62"/>
                </a:solidFill>
              </a:rPr>
              <a:t>Ph.D</a:t>
            </a:r>
            <a:r>
              <a:rPr lang="fr-CA" b="0" dirty="0">
                <a:solidFill>
                  <a:srgbClr val="565C62"/>
                </a:solidFill>
              </a:rPr>
              <a:t>., Directeur; </a:t>
            </a:r>
            <a:r>
              <a:rPr lang="fr-CA" b="0" dirty="0">
                <a:solidFill>
                  <a:srgbClr val="565C62"/>
                </a:solidFill>
                <a:hlinkClick r:id="rId7"/>
              </a:rPr>
              <a:t>michael.buschmann@polymtl.ca</a:t>
            </a:r>
            <a:endParaRPr lang="fr-CA" b="0" u="sng" dirty="0">
              <a:solidFill>
                <a:srgbClr val="565C62"/>
              </a:solidFill>
            </a:endParaRPr>
          </a:p>
          <a:p>
            <a:pPr>
              <a:spcBef>
                <a:spcPts val="1200"/>
              </a:spcBef>
            </a:pPr>
            <a:r>
              <a:rPr lang="fr-CA" dirty="0">
                <a:solidFill>
                  <a:srgbClr val="565C62"/>
                </a:solidFill>
              </a:rPr>
              <a:t>Centre PERFORM de l’Université Concordia </a:t>
            </a:r>
          </a:p>
          <a:p>
            <a:r>
              <a:rPr lang="fr-CA" dirty="0">
                <a:solidFill>
                  <a:srgbClr val="565C62"/>
                </a:solidFill>
                <a:hlinkClick r:id="rId8"/>
              </a:rPr>
              <a:t>http://performcentre.concordia.ca/fr/</a:t>
            </a:r>
            <a:r>
              <a:rPr lang="fr-CA" dirty="0">
                <a:solidFill>
                  <a:srgbClr val="565C62"/>
                </a:solidFill>
              </a:rPr>
              <a:t> </a:t>
            </a:r>
          </a:p>
          <a:p>
            <a:r>
              <a:rPr lang="fr-CA" b="0" dirty="0">
                <a:solidFill>
                  <a:srgbClr val="565C62"/>
                </a:solidFill>
              </a:rPr>
              <a:t>Contact : Kevin </a:t>
            </a:r>
            <a:r>
              <a:rPr lang="fr-CA" b="0" dirty="0" err="1">
                <a:solidFill>
                  <a:srgbClr val="565C62"/>
                </a:solidFill>
              </a:rPr>
              <a:t>Little</a:t>
            </a:r>
            <a:r>
              <a:rPr lang="fr-CA" b="0" dirty="0">
                <a:solidFill>
                  <a:srgbClr val="565C62"/>
                </a:solidFill>
              </a:rPr>
              <a:t>, Directeur général; </a:t>
            </a:r>
            <a:r>
              <a:rPr lang="fr-CA" b="0" dirty="0">
                <a:solidFill>
                  <a:srgbClr val="565C62"/>
                </a:solidFill>
                <a:hlinkClick r:id="rId9"/>
              </a:rPr>
              <a:t>Kevin.Little@concordia.ca</a:t>
            </a:r>
            <a:endParaRPr lang="fr-CA" b="0" dirty="0">
              <a:solidFill>
                <a:srgbClr val="565C62"/>
              </a:solidFill>
            </a:endParaRPr>
          </a:p>
          <a:p>
            <a:endParaRPr lang="fr-CA" dirty="0">
              <a:solidFill>
                <a:srgbClr val="565C62"/>
              </a:solidFill>
            </a:endParaRPr>
          </a:p>
          <a:p>
            <a:r>
              <a:rPr lang="fr-CA" dirty="0">
                <a:solidFill>
                  <a:srgbClr val="565C62"/>
                </a:solidFill>
              </a:rPr>
              <a:t>Département de génie biomédical de McGill </a:t>
            </a:r>
          </a:p>
          <a:p>
            <a:r>
              <a:rPr lang="fr-CA" u="sng" dirty="0">
                <a:solidFill>
                  <a:srgbClr val="565C62"/>
                </a:solidFill>
                <a:hlinkClick r:id="rId10"/>
              </a:rPr>
              <a:t>http://www.bmed.mcgill.ca/</a:t>
            </a:r>
            <a:endParaRPr lang="fr-CA" dirty="0">
              <a:solidFill>
                <a:srgbClr val="565C62"/>
              </a:solidFill>
            </a:endParaRPr>
          </a:p>
          <a:p>
            <a:r>
              <a:rPr lang="fr-CA" b="0" dirty="0">
                <a:solidFill>
                  <a:srgbClr val="565C62"/>
                </a:solidFill>
              </a:rPr>
              <a:t>Contact: Robert E. Kearney, Président du département; </a:t>
            </a:r>
            <a:r>
              <a:rPr lang="fr-CA" b="0" u="sng" dirty="0">
                <a:solidFill>
                  <a:srgbClr val="565C62"/>
                </a:solidFill>
                <a:hlinkClick r:id="rId11"/>
              </a:rPr>
              <a:t>robert.kearney@mcgill.ca </a:t>
            </a:r>
            <a:endParaRPr lang="fr-CA" b="0" u="sng" dirty="0">
              <a:solidFill>
                <a:srgbClr val="565C62"/>
              </a:solidFill>
            </a:endParaRPr>
          </a:p>
          <a:p>
            <a:endParaRPr lang="fr-CA" b="0" u="sng" dirty="0">
              <a:solidFill>
                <a:srgbClr val="565C62"/>
              </a:solidFill>
            </a:endParaRPr>
          </a:p>
          <a:p>
            <a:r>
              <a:rPr lang="fr-CA" dirty="0">
                <a:solidFill>
                  <a:srgbClr val="565C62"/>
                </a:solidFill>
              </a:rPr>
              <a:t>Institut de génie biomédical </a:t>
            </a:r>
          </a:p>
          <a:p>
            <a:r>
              <a:rPr lang="fr-CA" u="sng" dirty="0">
                <a:solidFill>
                  <a:srgbClr val="565C62"/>
                </a:solidFill>
                <a:hlinkClick r:id="rId12"/>
              </a:rPr>
              <a:t>http://www.igb.umontreal.ca/</a:t>
            </a:r>
            <a:r>
              <a:rPr lang="fr-CA" dirty="0">
                <a:solidFill>
                  <a:srgbClr val="565C62"/>
                </a:solidFill>
              </a:rPr>
              <a:t> </a:t>
            </a:r>
          </a:p>
          <a:p>
            <a:r>
              <a:rPr lang="fr-CA" b="0" dirty="0">
                <a:solidFill>
                  <a:srgbClr val="565C62"/>
                </a:solidFill>
              </a:rPr>
              <a:t>Contact : Pierre Savard, Directeur; </a:t>
            </a:r>
            <a:r>
              <a:rPr lang="fr-CA" b="0" u="sng" dirty="0">
                <a:solidFill>
                  <a:srgbClr val="565C62"/>
                </a:solidFill>
                <a:hlinkClick r:id="rId13"/>
              </a:rPr>
              <a:t>pierre.savard@polymtl.ca</a:t>
            </a:r>
            <a:endParaRPr lang="fr-CA" b="0" u="sng" dirty="0">
              <a:solidFill>
                <a:srgbClr val="565C62"/>
              </a:solidFill>
            </a:endParaRPr>
          </a:p>
          <a:p>
            <a:endParaRPr lang="fr-FR" dirty="0">
              <a:solidFill>
                <a:srgbClr val="565C62"/>
              </a:solidFill>
            </a:endParaRPr>
          </a:p>
          <a:p>
            <a:r>
              <a:rPr lang="fr-FR" dirty="0">
                <a:solidFill>
                  <a:srgbClr val="565C62"/>
                </a:solidFill>
              </a:rPr>
              <a:t>Laboratoire de recherche en imagerie et orthopédie (LIO)</a:t>
            </a:r>
          </a:p>
          <a:p>
            <a:r>
              <a:rPr lang="fr-FR" u="sng" dirty="0">
                <a:solidFill>
                  <a:srgbClr val="565C62"/>
                </a:solidFill>
                <a:hlinkClick r:id="rId14"/>
              </a:rPr>
              <a:t>http://www.etsmtl.ca/Unites-de-recherche/lio/accueil</a:t>
            </a:r>
            <a:endParaRPr lang="fr-FR" u="sng" dirty="0">
              <a:solidFill>
                <a:srgbClr val="565C62"/>
              </a:solidFill>
            </a:endParaRPr>
          </a:p>
          <a:p>
            <a:r>
              <a:rPr lang="fr-FR" b="0" dirty="0">
                <a:solidFill>
                  <a:srgbClr val="565C62"/>
                </a:solidFill>
              </a:rPr>
              <a:t>Contact : Jacques A. de Guise, </a:t>
            </a:r>
            <a:r>
              <a:rPr lang="fr-FR" b="0" dirty="0" err="1">
                <a:solidFill>
                  <a:srgbClr val="565C62"/>
                </a:solidFill>
              </a:rPr>
              <a:t>Ph.D</a:t>
            </a:r>
            <a:r>
              <a:rPr lang="fr-CA" b="0" dirty="0">
                <a:solidFill>
                  <a:srgbClr val="565C62"/>
                </a:solidFill>
              </a:rPr>
              <a:t>., </a:t>
            </a:r>
            <a:r>
              <a:rPr lang="fr-CA" b="0" dirty="0" err="1">
                <a:solidFill>
                  <a:srgbClr val="565C62"/>
                </a:solidFill>
              </a:rPr>
              <a:t>ing</a:t>
            </a:r>
            <a:r>
              <a:rPr lang="fr-FR" b="0" dirty="0">
                <a:solidFill>
                  <a:srgbClr val="565C62"/>
                </a:solidFill>
              </a:rPr>
              <a:t>. Titulaire;</a:t>
            </a:r>
            <a:r>
              <a:rPr lang="fr-FR" dirty="0">
                <a:solidFill>
                  <a:srgbClr val="565C62"/>
                </a:solidFill>
              </a:rPr>
              <a:t> </a:t>
            </a:r>
            <a:r>
              <a:rPr lang="fr-FR" b="0" u="sng" dirty="0">
                <a:solidFill>
                  <a:srgbClr val="565C62"/>
                </a:solidFill>
                <a:hlinkClick r:id="rId15"/>
              </a:rPr>
              <a:t>jacques.deguise@etsmtl.ca</a:t>
            </a:r>
            <a:endParaRPr lang="fr-FR" b="0" u="sng" dirty="0">
              <a:solidFill>
                <a:srgbClr val="565C62"/>
              </a:solidFill>
            </a:endParaRPr>
          </a:p>
          <a:p>
            <a:endParaRPr lang="fr-FR" u="sng" dirty="0">
              <a:solidFill>
                <a:srgbClr val="565C62"/>
              </a:solidFill>
            </a:endParaRPr>
          </a:p>
          <a:p>
            <a:r>
              <a:rPr lang="fr-FR" dirty="0">
                <a:solidFill>
                  <a:srgbClr val="565C62"/>
                </a:solidFill>
              </a:rPr>
              <a:t>Laboratoire d'imagerie, de vision et d'intelligence artificielle (LIVIA)</a:t>
            </a:r>
            <a:endParaRPr lang="fr-CA" dirty="0">
              <a:solidFill>
                <a:srgbClr val="565C62"/>
              </a:solidFill>
            </a:endParaRPr>
          </a:p>
          <a:p>
            <a:r>
              <a:rPr lang="fr-FR" u="sng" dirty="0">
                <a:solidFill>
                  <a:srgbClr val="565C62"/>
                </a:solidFill>
                <a:hlinkClick r:id="rId16"/>
              </a:rPr>
              <a:t>http://www.etsmtl.ca/Unites-de-recherche/LIVIA/accueil</a:t>
            </a:r>
            <a:endParaRPr lang="fr-FR" u="sng" dirty="0">
              <a:solidFill>
                <a:srgbClr val="565C62"/>
              </a:solidFill>
            </a:endParaRPr>
          </a:p>
          <a:p>
            <a:r>
              <a:rPr lang="fr-FR" b="0" dirty="0">
                <a:solidFill>
                  <a:srgbClr val="565C62"/>
                </a:solidFill>
              </a:rPr>
              <a:t>Contact : Robert Sabourin, Directeur;</a:t>
            </a:r>
            <a:r>
              <a:rPr lang="fr-FR" dirty="0">
                <a:solidFill>
                  <a:srgbClr val="565C62"/>
                </a:solidFill>
              </a:rPr>
              <a:t> </a:t>
            </a:r>
            <a:r>
              <a:rPr lang="fr-FR" b="0" u="sng" dirty="0">
                <a:solidFill>
                  <a:srgbClr val="565C62"/>
                </a:solidFill>
                <a:hlinkClick r:id="rId17"/>
              </a:rPr>
              <a:t>robert.sabourin@etsmtl.ca</a:t>
            </a:r>
            <a:endParaRPr lang="fr-FR" b="0" u="sng" dirty="0">
              <a:solidFill>
                <a:srgbClr val="565C62"/>
              </a:solidFill>
            </a:endParaRPr>
          </a:p>
          <a:p>
            <a:endParaRPr lang="fr-CA" b="0" dirty="0">
              <a:solidFill>
                <a:srgbClr val="565C62"/>
              </a:solidFill>
            </a:endParaRPr>
          </a:p>
          <a:p>
            <a:endParaRPr lang="fr-FR" u="sng" dirty="0"/>
          </a:p>
          <a:p>
            <a:endParaRPr lang="fr-FR" u="sng" dirty="0"/>
          </a:p>
          <a:p>
            <a:endParaRPr lang="fr-CA" dirty="0"/>
          </a:p>
          <a:p>
            <a:endParaRPr lang="en-CA" dirty="0"/>
          </a:p>
        </p:txBody>
      </p:sp>
      <p:sp>
        <p:nvSpPr>
          <p:cNvPr id="4" name="Slide Number Placeholder 3"/>
          <p:cNvSpPr>
            <a:spLocks noGrp="1"/>
          </p:cNvSpPr>
          <p:nvPr>
            <p:ph type="sldNum" sz="quarter" idx="12"/>
            <p:custDataLst>
              <p:tags r:id="rId3"/>
            </p:custDataLst>
          </p:nvPr>
        </p:nvSpPr>
        <p:spPr/>
        <p:txBody>
          <a:bodyPr/>
          <a:lstStyle/>
          <a:p>
            <a:fld id="{B7CCD2B4-99E9-D948-A3A8-62D945B078FA}" type="slidenum">
              <a:rPr lang="fr-FR" smtClean="0"/>
              <a:pPr/>
              <a:t>40</a:t>
            </a:fld>
            <a:endParaRPr lang="fr-FR" dirty="0"/>
          </a:p>
        </p:txBody>
      </p:sp>
    </p:spTree>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fr-FR" dirty="0"/>
              <a:t>ANNEXE 4 : chaires de recherche</a:t>
            </a:r>
            <a:endParaRPr lang="en-CA" dirty="0"/>
          </a:p>
        </p:txBody>
      </p:sp>
      <p:sp>
        <p:nvSpPr>
          <p:cNvPr id="3" name="Content Placeholder 2"/>
          <p:cNvSpPr>
            <a:spLocks noGrp="1"/>
          </p:cNvSpPr>
          <p:nvPr>
            <p:ph idx="1"/>
            <p:custDataLst>
              <p:tags r:id="rId2"/>
            </p:custDataLst>
          </p:nvPr>
        </p:nvSpPr>
        <p:spPr/>
        <p:txBody>
          <a:bodyPr/>
          <a:lstStyle/>
          <a:p>
            <a:r>
              <a:rPr lang="fr-FR" dirty="0">
                <a:solidFill>
                  <a:srgbClr val="565C62"/>
                </a:solidFill>
              </a:rPr>
              <a:t>Chaire industrielle de recherche en technologies intra-auriculaires Sonomax-ÉTS – CRITIAS</a:t>
            </a:r>
            <a:endParaRPr lang="fr-CA" dirty="0">
              <a:solidFill>
                <a:srgbClr val="565C62"/>
              </a:solidFill>
            </a:endParaRPr>
          </a:p>
          <a:p>
            <a:r>
              <a:rPr lang="fr-FR" u="sng" dirty="0">
                <a:solidFill>
                  <a:srgbClr val="565C62"/>
                </a:solidFill>
                <a:hlinkClick r:id="rId6"/>
              </a:rPr>
              <a:t>http://www.etsmtl.ca/Recherche/Chaires-unites-rech/Chaires/Chaire-CRITIAS</a:t>
            </a:r>
            <a:endParaRPr lang="fr-FR" u="sng" dirty="0">
              <a:solidFill>
                <a:srgbClr val="565C62"/>
              </a:solidFill>
            </a:endParaRPr>
          </a:p>
          <a:p>
            <a:r>
              <a:rPr lang="fr-FR" b="0" dirty="0">
                <a:solidFill>
                  <a:srgbClr val="565C62"/>
                </a:solidFill>
              </a:rPr>
              <a:t>Contact : Jérémie Voix, </a:t>
            </a:r>
            <a:r>
              <a:rPr lang="en-US" b="0" dirty="0" err="1">
                <a:solidFill>
                  <a:srgbClr val="565C62"/>
                </a:solidFill>
              </a:rPr>
              <a:t>Titulaire</a:t>
            </a:r>
            <a:r>
              <a:rPr lang="fr-FR" b="0" dirty="0">
                <a:solidFill>
                  <a:srgbClr val="565C62"/>
                </a:solidFill>
              </a:rPr>
              <a:t>; </a:t>
            </a:r>
            <a:r>
              <a:rPr lang="fr-FR" b="0" u="sng" dirty="0">
                <a:solidFill>
                  <a:srgbClr val="565C62"/>
                </a:solidFill>
                <a:hlinkClick r:id="rId7"/>
              </a:rPr>
              <a:t>jeremie.voix@etsmtl.ca</a:t>
            </a:r>
            <a:endParaRPr lang="fr-FR" b="0" u="sng" dirty="0">
              <a:solidFill>
                <a:srgbClr val="565C62"/>
              </a:solidFill>
            </a:endParaRPr>
          </a:p>
          <a:p>
            <a:endParaRPr lang="fr-CA" dirty="0">
              <a:solidFill>
                <a:srgbClr val="565C62"/>
              </a:solidFill>
            </a:endParaRPr>
          </a:p>
          <a:p>
            <a:r>
              <a:rPr lang="fr-FR" dirty="0">
                <a:solidFill>
                  <a:srgbClr val="565C62"/>
                </a:solidFill>
              </a:rPr>
              <a:t>Chaire de recherche du Canada en imagerie 3D et ingénierie biomédicale                    </a:t>
            </a:r>
            <a:endParaRPr lang="fr-CA" dirty="0">
              <a:solidFill>
                <a:srgbClr val="565C62"/>
              </a:solidFill>
            </a:endParaRPr>
          </a:p>
          <a:p>
            <a:r>
              <a:rPr lang="fr-FR" dirty="0">
                <a:solidFill>
                  <a:srgbClr val="565C62"/>
                </a:solidFill>
              </a:rPr>
              <a:t> </a:t>
            </a:r>
            <a:r>
              <a:rPr lang="fr-FR" u="sng" dirty="0">
                <a:solidFill>
                  <a:srgbClr val="565C62"/>
                </a:solidFill>
                <a:hlinkClick r:id="rId8"/>
              </a:rPr>
              <a:t>http://chairei3dib.etsmtl.ca/</a:t>
            </a:r>
            <a:endParaRPr lang="fr-FR" u="sng" dirty="0">
              <a:solidFill>
                <a:srgbClr val="565C62"/>
              </a:solidFill>
            </a:endParaRPr>
          </a:p>
          <a:p>
            <a:r>
              <a:rPr lang="fr-FR" b="0" dirty="0">
                <a:solidFill>
                  <a:srgbClr val="565C62"/>
                </a:solidFill>
              </a:rPr>
              <a:t>Contact : Jacques A. de Guise, </a:t>
            </a:r>
            <a:r>
              <a:rPr lang="fr-FR" b="0" dirty="0" err="1">
                <a:solidFill>
                  <a:srgbClr val="565C62"/>
                </a:solidFill>
              </a:rPr>
              <a:t>Ph.D</a:t>
            </a:r>
            <a:r>
              <a:rPr lang="fr-CA" b="0" dirty="0">
                <a:solidFill>
                  <a:srgbClr val="565C62"/>
                </a:solidFill>
              </a:rPr>
              <a:t>., </a:t>
            </a:r>
            <a:r>
              <a:rPr lang="fr-CA" b="0" dirty="0" err="1">
                <a:solidFill>
                  <a:srgbClr val="565C62"/>
                </a:solidFill>
              </a:rPr>
              <a:t>Ing</a:t>
            </a:r>
            <a:r>
              <a:rPr lang="fr-FR" b="0" dirty="0">
                <a:solidFill>
                  <a:srgbClr val="565C62"/>
                </a:solidFill>
              </a:rPr>
              <a:t>.,</a:t>
            </a:r>
            <a:r>
              <a:rPr lang="en-US" b="0" dirty="0">
                <a:solidFill>
                  <a:srgbClr val="565C62"/>
                </a:solidFill>
              </a:rPr>
              <a:t> </a:t>
            </a:r>
            <a:r>
              <a:rPr lang="en-US" b="0" dirty="0" err="1">
                <a:solidFill>
                  <a:srgbClr val="565C62"/>
                </a:solidFill>
              </a:rPr>
              <a:t>Titulaire</a:t>
            </a:r>
            <a:r>
              <a:rPr lang="fr-FR" b="0" dirty="0">
                <a:solidFill>
                  <a:srgbClr val="565C62"/>
                </a:solidFill>
              </a:rPr>
              <a:t>; </a:t>
            </a:r>
            <a:r>
              <a:rPr lang="fr-FR" b="0" u="sng" dirty="0">
                <a:solidFill>
                  <a:srgbClr val="565C62"/>
                </a:solidFill>
                <a:hlinkClick r:id="rId9"/>
              </a:rPr>
              <a:t>jacques.deguise@etsmtl.ca</a:t>
            </a:r>
            <a:endParaRPr lang="fr-FR" b="0" u="sng" dirty="0">
              <a:solidFill>
                <a:srgbClr val="565C62"/>
              </a:solidFill>
            </a:endParaRPr>
          </a:p>
          <a:p>
            <a:endParaRPr lang="fr-CA" dirty="0">
              <a:solidFill>
                <a:srgbClr val="565C62"/>
              </a:solidFill>
            </a:endParaRPr>
          </a:p>
          <a:p>
            <a:r>
              <a:rPr lang="fr-FR" dirty="0">
                <a:solidFill>
                  <a:srgbClr val="565C62"/>
                </a:solidFill>
              </a:rPr>
              <a:t>Chaire de recherche du Canada sur les biomatériaux et implants </a:t>
            </a:r>
            <a:r>
              <a:rPr lang="fr-FR" dirty="0" err="1">
                <a:solidFill>
                  <a:srgbClr val="565C62"/>
                </a:solidFill>
              </a:rPr>
              <a:t>endovasculaires</a:t>
            </a:r>
            <a:r>
              <a:rPr lang="fr-FR" dirty="0">
                <a:solidFill>
                  <a:srgbClr val="565C62"/>
                </a:solidFill>
              </a:rPr>
              <a:t> </a:t>
            </a:r>
            <a:endParaRPr lang="fr-CA" dirty="0">
              <a:solidFill>
                <a:srgbClr val="565C62"/>
              </a:solidFill>
            </a:endParaRPr>
          </a:p>
          <a:p>
            <a:r>
              <a:rPr lang="fr-FR" dirty="0">
                <a:solidFill>
                  <a:srgbClr val="565C62"/>
                </a:solidFill>
                <a:hlinkClick r:id="rId10"/>
              </a:rPr>
              <a:t>http://www.etsmtl.ca/Chaires-de-recherche/Chaire-biomateriaux/Accueil?lang=fr-CA</a:t>
            </a:r>
            <a:endParaRPr lang="fr-FR" dirty="0">
              <a:solidFill>
                <a:srgbClr val="565C62"/>
              </a:solidFill>
            </a:endParaRPr>
          </a:p>
          <a:p>
            <a:r>
              <a:rPr lang="fr-FR" b="0" dirty="0">
                <a:solidFill>
                  <a:srgbClr val="565C62"/>
                </a:solidFill>
              </a:rPr>
              <a:t>Contact : Sophie </a:t>
            </a:r>
            <a:r>
              <a:rPr lang="fr-FR" b="0" dirty="0" err="1">
                <a:solidFill>
                  <a:srgbClr val="565C62"/>
                </a:solidFill>
              </a:rPr>
              <a:t>Lerouge</a:t>
            </a:r>
            <a:r>
              <a:rPr lang="fr-FR" b="0" dirty="0">
                <a:solidFill>
                  <a:srgbClr val="565C62"/>
                </a:solidFill>
              </a:rPr>
              <a:t>, MÉC,</a:t>
            </a:r>
            <a:r>
              <a:rPr lang="en-US" b="0" dirty="0">
                <a:solidFill>
                  <a:srgbClr val="565C62"/>
                </a:solidFill>
              </a:rPr>
              <a:t> </a:t>
            </a:r>
            <a:r>
              <a:rPr lang="en-US" b="0" dirty="0" err="1">
                <a:solidFill>
                  <a:srgbClr val="565C62"/>
                </a:solidFill>
              </a:rPr>
              <a:t>Titulaire</a:t>
            </a:r>
            <a:r>
              <a:rPr lang="fr-FR" b="0" dirty="0">
                <a:solidFill>
                  <a:srgbClr val="565C62"/>
                </a:solidFill>
              </a:rPr>
              <a:t>;</a:t>
            </a:r>
            <a:r>
              <a:rPr lang="fr-FR" dirty="0">
                <a:solidFill>
                  <a:srgbClr val="565C62"/>
                </a:solidFill>
              </a:rPr>
              <a:t> </a:t>
            </a:r>
            <a:r>
              <a:rPr lang="fr-FR" b="0" u="sng" dirty="0">
                <a:solidFill>
                  <a:srgbClr val="565C62"/>
                </a:solidFill>
                <a:hlinkClick r:id="rId11"/>
              </a:rPr>
              <a:t>sophie.lerouge@etsmtl.ca</a:t>
            </a:r>
            <a:endParaRPr lang="fr-FR" b="0" u="sng" dirty="0">
              <a:solidFill>
                <a:srgbClr val="565C62"/>
              </a:solidFill>
            </a:endParaRPr>
          </a:p>
          <a:p>
            <a:endParaRPr lang="fr-CA" dirty="0">
              <a:solidFill>
                <a:srgbClr val="565C62"/>
              </a:solidFill>
            </a:endParaRPr>
          </a:p>
          <a:p>
            <a:r>
              <a:rPr lang="fr-CA" dirty="0">
                <a:solidFill>
                  <a:srgbClr val="565C62"/>
                </a:solidFill>
              </a:rPr>
              <a:t>Chaire de recherche </a:t>
            </a:r>
            <a:r>
              <a:rPr lang="fr-CA" dirty="0" err="1">
                <a:solidFill>
                  <a:srgbClr val="565C62"/>
                </a:solidFill>
              </a:rPr>
              <a:t>Marie-Lou</a:t>
            </a:r>
            <a:r>
              <a:rPr lang="fr-CA" dirty="0">
                <a:solidFill>
                  <a:srgbClr val="565C62"/>
                </a:solidFill>
              </a:rPr>
              <a:t> et Yves </a:t>
            </a:r>
            <a:r>
              <a:rPr lang="fr-CA" dirty="0" err="1">
                <a:solidFill>
                  <a:srgbClr val="565C62"/>
                </a:solidFill>
              </a:rPr>
              <a:t>Cotrel</a:t>
            </a:r>
            <a:r>
              <a:rPr lang="fr-CA" dirty="0">
                <a:solidFill>
                  <a:srgbClr val="565C62"/>
                </a:solidFill>
              </a:rPr>
              <a:t> en orthopédie du CHUM et de l'Université de Montréal (Soutenue par la Fondation de l'ÉTS)</a:t>
            </a:r>
          </a:p>
          <a:p>
            <a:r>
              <a:rPr lang="en-CA" dirty="0" err="1"/>
              <a:t>http://en.etsmtl.ca/Unites-de-recherche/LIO/Recherche-et-innovation/Chaires</a:t>
            </a:r>
            <a:r>
              <a:rPr lang="fr-CA" dirty="0"/>
              <a:t> </a:t>
            </a:r>
          </a:p>
          <a:p>
            <a:r>
              <a:rPr lang="fr-CA" b="0" dirty="0">
                <a:solidFill>
                  <a:srgbClr val="565C62"/>
                </a:solidFill>
              </a:rPr>
              <a:t>Contact : Jacques A. de Guise, </a:t>
            </a:r>
            <a:r>
              <a:rPr lang="fr-CA" b="0" dirty="0" err="1">
                <a:solidFill>
                  <a:srgbClr val="565C62"/>
                </a:solidFill>
              </a:rPr>
              <a:t>Ph.D</a:t>
            </a:r>
            <a:r>
              <a:rPr lang="fr-CA" b="0" dirty="0">
                <a:solidFill>
                  <a:srgbClr val="565C62"/>
                </a:solidFill>
              </a:rPr>
              <a:t>., </a:t>
            </a:r>
            <a:r>
              <a:rPr lang="fr-CA" b="0" dirty="0" err="1">
                <a:solidFill>
                  <a:srgbClr val="565C62"/>
                </a:solidFill>
              </a:rPr>
              <a:t>Ing</a:t>
            </a:r>
            <a:r>
              <a:rPr lang="fr-CA" b="0" dirty="0">
                <a:solidFill>
                  <a:srgbClr val="565C62"/>
                </a:solidFill>
              </a:rPr>
              <a:t>.,</a:t>
            </a:r>
            <a:r>
              <a:rPr lang="en-US" b="0" dirty="0">
                <a:solidFill>
                  <a:srgbClr val="565C62"/>
                </a:solidFill>
              </a:rPr>
              <a:t> </a:t>
            </a:r>
            <a:r>
              <a:rPr lang="en-US" b="0" dirty="0" err="1">
                <a:solidFill>
                  <a:srgbClr val="565C62"/>
                </a:solidFill>
              </a:rPr>
              <a:t>Titulaire</a:t>
            </a:r>
            <a:r>
              <a:rPr lang="en-US" b="0" dirty="0">
                <a:solidFill>
                  <a:srgbClr val="565C62"/>
                </a:solidFill>
              </a:rPr>
              <a:t>; </a:t>
            </a:r>
            <a:r>
              <a:rPr lang="en-US" b="0" u="sng" dirty="0">
                <a:solidFill>
                  <a:srgbClr val="565C62"/>
                </a:solidFill>
                <a:hlinkClick r:id="rId9"/>
              </a:rPr>
              <a:t>jacques.deguise@etsmtl.ca</a:t>
            </a:r>
            <a:endParaRPr lang="en-US" b="0" u="sng" dirty="0">
              <a:solidFill>
                <a:srgbClr val="565C62"/>
              </a:solidFill>
            </a:endParaRPr>
          </a:p>
          <a:p>
            <a:pPr>
              <a:spcBef>
                <a:spcPts val="2800"/>
              </a:spcBef>
            </a:pPr>
            <a:r>
              <a:rPr lang="en-US" dirty="0" err="1">
                <a:solidFill>
                  <a:srgbClr val="565C62"/>
                </a:solidFill>
              </a:rPr>
              <a:t>Chaire</a:t>
            </a:r>
            <a:r>
              <a:rPr lang="en-US" dirty="0">
                <a:solidFill>
                  <a:srgbClr val="565C62"/>
                </a:solidFill>
              </a:rPr>
              <a:t> de </a:t>
            </a:r>
            <a:r>
              <a:rPr lang="en-US" dirty="0" err="1">
                <a:solidFill>
                  <a:srgbClr val="565C62"/>
                </a:solidFill>
              </a:rPr>
              <a:t>recherche</a:t>
            </a:r>
            <a:r>
              <a:rPr lang="en-US" dirty="0">
                <a:solidFill>
                  <a:srgbClr val="565C62"/>
                </a:solidFill>
              </a:rPr>
              <a:t> ÉTS en </a:t>
            </a:r>
            <a:r>
              <a:rPr lang="en-US" dirty="0" err="1">
                <a:solidFill>
                  <a:srgbClr val="565C62"/>
                </a:solidFill>
              </a:rPr>
              <a:t>traumatologie</a:t>
            </a:r>
            <a:r>
              <a:rPr lang="en-US" dirty="0">
                <a:solidFill>
                  <a:srgbClr val="565C62"/>
                </a:solidFill>
              </a:rPr>
              <a:t> </a:t>
            </a:r>
            <a:r>
              <a:rPr lang="en-US" dirty="0" err="1">
                <a:solidFill>
                  <a:srgbClr val="565C62"/>
                </a:solidFill>
              </a:rPr>
              <a:t>vertébro-médullaire</a:t>
            </a:r>
            <a:endParaRPr lang="en-US" dirty="0">
              <a:solidFill>
                <a:srgbClr val="565C62"/>
              </a:solidFill>
            </a:endParaRPr>
          </a:p>
          <a:p>
            <a:r>
              <a:rPr lang="en-US" dirty="0">
                <a:solidFill>
                  <a:srgbClr val="565C62"/>
                </a:solidFill>
                <a:hlinkClick r:id="rId12"/>
              </a:rPr>
              <a:t>http://www.etsmtl.ca/Recherche/Chaires-unites-rech/Chaires/CRI-traumatologie</a:t>
            </a:r>
            <a:endParaRPr lang="en-US" dirty="0">
              <a:solidFill>
                <a:srgbClr val="565C62"/>
              </a:solidFill>
            </a:endParaRPr>
          </a:p>
          <a:p>
            <a:r>
              <a:rPr lang="en-US" b="0" dirty="0">
                <a:solidFill>
                  <a:srgbClr val="565C62"/>
                </a:solidFill>
              </a:rPr>
              <a:t>Contact : </a:t>
            </a:r>
            <a:r>
              <a:rPr lang="en-US" b="0" dirty="0" err="1">
                <a:solidFill>
                  <a:srgbClr val="565C62"/>
                </a:solidFill>
              </a:rPr>
              <a:t>Yvan</a:t>
            </a:r>
            <a:r>
              <a:rPr lang="en-US" b="0" dirty="0">
                <a:solidFill>
                  <a:srgbClr val="565C62"/>
                </a:solidFill>
              </a:rPr>
              <a:t> Petit, </a:t>
            </a:r>
            <a:r>
              <a:rPr lang="en-US" b="0" dirty="0" err="1">
                <a:solidFill>
                  <a:srgbClr val="565C62"/>
                </a:solidFill>
              </a:rPr>
              <a:t>Titulaire</a:t>
            </a:r>
            <a:r>
              <a:rPr lang="en-US" b="0" dirty="0">
                <a:solidFill>
                  <a:srgbClr val="565C62"/>
                </a:solidFill>
              </a:rPr>
              <a:t>,; </a:t>
            </a:r>
            <a:r>
              <a:rPr lang="en-US" b="0" dirty="0">
                <a:solidFill>
                  <a:srgbClr val="565C62"/>
                </a:solidFill>
                <a:hlinkClick r:id="rId13"/>
              </a:rPr>
              <a:t>yvan.petit@etsmtl.ca</a:t>
            </a:r>
            <a:endParaRPr lang="en-US" b="0" dirty="0">
              <a:solidFill>
                <a:srgbClr val="565C62"/>
              </a:solidFill>
            </a:endParaRPr>
          </a:p>
          <a:p>
            <a:endParaRPr lang="en-US" b="0" u="sng" dirty="0">
              <a:solidFill>
                <a:srgbClr val="565C62"/>
              </a:solidFill>
            </a:endParaRPr>
          </a:p>
          <a:p>
            <a:endParaRPr lang="fr-CA" dirty="0">
              <a:solidFill>
                <a:srgbClr val="565C62"/>
              </a:solidFill>
            </a:endParaRPr>
          </a:p>
          <a:p>
            <a:endParaRPr lang="fr-CA" dirty="0"/>
          </a:p>
          <a:p>
            <a:endParaRPr lang="fr-CA" dirty="0"/>
          </a:p>
          <a:p>
            <a:endParaRPr lang="fr-CA" dirty="0"/>
          </a:p>
          <a:p>
            <a:endParaRPr lang="fr-CA" dirty="0"/>
          </a:p>
          <a:p>
            <a:endParaRPr lang="fr-CA" dirty="0"/>
          </a:p>
          <a:p>
            <a:endParaRPr lang="fr-CA" dirty="0"/>
          </a:p>
          <a:p>
            <a:endParaRPr lang="en-CA" dirty="0"/>
          </a:p>
        </p:txBody>
      </p:sp>
      <p:sp>
        <p:nvSpPr>
          <p:cNvPr id="4" name="Slide Number Placeholder 3"/>
          <p:cNvSpPr>
            <a:spLocks noGrp="1"/>
          </p:cNvSpPr>
          <p:nvPr>
            <p:ph type="sldNum" sz="quarter" idx="12"/>
            <p:custDataLst>
              <p:tags r:id="rId3"/>
            </p:custDataLst>
          </p:nvPr>
        </p:nvSpPr>
        <p:spPr/>
        <p:txBody>
          <a:bodyPr/>
          <a:lstStyle/>
          <a:p>
            <a:fld id="{B7CCD2B4-99E9-D948-A3A8-62D945B078FA}" type="slidenum">
              <a:rPr lang="fr-FR" smtClean="0"/>
              <a:pPr/>
              <a:t>41</a:t>
            </a:fld>
            <a:endParaRPr lang="fr-FR" dirty="0"/>
          </a:p>
        </p:txBody>
      </p:sp>
    </p:spTree>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fr-FR" dirty="0"/>
              <a:t>ANNEXE 4: chaires de recherche </a:t>
            </a:r>
            <a:r>
              <a:rPr lang="fr-FR" sz="900" dirty="0"/>
              <a:t>(suite)</a:t>
            </a:r>
            <a:endParaRPr lang="en-CA" sz="900" dirty="0"/>
          </a:p>
        </p:txBody>
      </p:sp>
      <p:sp>
        <p:nvSpPr>
          <p:cNvPr id="3" name="Content Placeholder 2"/>
          <p:cNvSpPr>
            <a:spLocks noGrp="1"/>
          </p:cNvSpPr>
          <p:nvPr>
            <p:ph idx="1"/>
            <p:custDataLst>
              <p:tags r:id="rId2"/>
            </p:custDataLst>
          </p:nvPr>
        </p:nvSpPr>
        <p:spPr>
          <a:xfrm>
            <a:off x="1133474" y="1574800"/>
            <a:ext cx="7680326" cy="4813300"/>
          </a:xfrm>
        </p:spPr>
        <p:txBody>
          <a:bodyPr/>
          <a:lstStyle/>
          <a:p>
            <a:r>
              <a:rPr lang="fr-FR" dirty="0">
                <a:solidFill>
                  <a:srgbClr val="565C62"/>
                </a:solidFill>
              </a:rPr>
              <a:t>Chaire de recherche du Canada en communications sans fil à haute vitesse</a:t>
            </a:r>
          </a:p>
          <a:p>
            <a:r>
              <a:rPr lang="fr-FR" dirty="0" err="1"/>
              <a:t>http://www.chairs-chaires.gc.ca/chairholders-titulaires/profile-fra.aspx?profileId</a:t>
            </a:r>
            <a:r>
              <a:rPr lang="fr-FR" dirty="0"/>
              <a:t>=803</a:t>
            </a:r>
            <a:endParaRPr lang="fr-CA" dirty="0"/>
          </a:p>
          <a:p>
            <a:r>
              <a:rPr lang="fr-FR" b="0" dirty="0">
                <a:solidFill>
                  <a:srgbClr val="565C62"/>
                </a:solidFill>
              </a:rPr>
              <a:t>Contact : </a:t>
            </a:r>
            <a:r>
              <a:rPr lang="fr-FR" b="0" dirty="0" err="1">
                <a:solidFill>
                  <a:srgbClr val="565C62"/>
                </a:solidFill>
              </a:rPr>
              <a:t>Sofiène</a:t>
            </a:r>
            <a:r>
              <a:rPr lang="fr-FR" b="0" dirty="0">
                <a:solidFill>
                  <a:srgbClr val="565C62"/>
                </a:solidFill>
              </a:rPr>
              <a:t> </a:t>
            </a:r>
            <a:r>
              <a:rPr lang="fr-FR" b="0" dirty="0" err="1">
                <a:solidFill>
                  <a:srgbClr val="565C62"/>
                </a:solidFill>
              </a:rPr>
              <a:t>Affes</a:t>
            </a:r>
            <a:r>
              <a:rPr lang="fr-FR" b="0" dirty="0">
                <a:solidFill>
                  <a:srgbClr val="565C62"/>
                </a:solidFill>
              </a:rPr>
              <a:t>,</a:t>
            </a:r>
            <a:r>
              <a:rPr lang="en-US" b="0" dirty="0">
                <a:solidFill>
                  <a:srgbClr val="565C62"/>
                </a:solidFill>
              </a:rPr>
              <a:t> </a:t>
            </a:r>
            <a:r>
              <a:rPr lang="en-US" b="0" dirty="0" err="1">
                <a:solidFill>
                  <a:srgbClr val="565C62"/>
                </a:solidFill>
              </a:rPr>
              <a:t>Titulaire</a:t>
            </a:r>
            <a:r>
              <a:rPr lang="fr-FR" b="0" dirty="0">
                <a:solidFill>
                  <a:srgbClr val="565C62"/>
                </a:solidFill>
              </a:rPr>
              <a:t>; </a:t>
            </a:r>
            <a:r>
              <a:rPr lang="fr-FR" b="0" u="sng" dirty="0">
                <a:solidFill>
                  <a:srgbClr val="565C62"/>
                </a:solidFill>
                <a:hlinkClick r:id="rId6"/>
              </a:rPr>
              <a:t>affes@emt.inrs.ca</a:t>
            </a:r>
            <a:endParaRPr lang="fr-CA" b="0" dirty="0">
              <a:solidFill>
                <a:srgbClr val="565C62"/>
              </a:solidFill>
            </a:endParaRPr>
          </a:p>
          <a:p>
            <a:pPr>
              <a:spcBef>
                <a:spcPts val="1800"/>
              </a:spcBef>
            </a:pPr>
            <a:r>
              <a:rPr lang="fr-FR" dirty="0">
                <a:solidFill>
                  <a:srgbClr val="565C62"/>
                </a:solidFill>
              </a:rPr>
              <a:t>Chaire de recherche du Canada en photonique ultrarapide appliquée aux matériaux et aux </a:t>
            </a:r>
            <a:r>
              <a:rPr lang="fr-FR" dirty="0" err="1">
                <a:solidFill>
                  <a:srgbClr val="565C62"/>
                </a:solidFill>
              </a:rPr>
              <a:t>systèmes</a:t>
            </a:r>
            <a:r>
              <a:rPr lang="fr-FR" dirty="0" err="1">
                <a:solidFill>
                  <a:srgbClr val="565C62"/>
                </a:solidFill>
                <a:hlinkClick r:id="rId7"/>
              </a:rPr>
              <a:t>http://www.chairs-chaires.gc.ca/chairholders-titulaires/profile-fra.aspx?profileId</a:t>
            </a:r>
            <a:r>
              <a:rPr lang="fr-FR" dirty="0">
                <a:solidFill>
                  <a:srgbClr val="565C62"/>
                </a:solidFill>
                <a:hlinkClick r:id="rId7"/>
              </a:rPr>
              <a:t>=60</a:t>
            </a:r>
            <a:endParaRPr lang="fr-CA" dirty="0">
              <a:solidFill>
                <a:srgbClr val="565C62"/>
              </a:solidFill>
            </a:endParaRPr>
          </a:p>
          <a:p>
            <a:r>
              <a:rPr lang="fr-FR" b="0" dirty="0">
                <a:solidFill>
                  <a:srgbClr val="565C62"/>
                </a:solidFill>
              </a:rPr>
              <a:t>Contact :</a:t>
            </a:r>
            <a:r>
              <a:rPr lang="fr-FR" b="0" i="1" dirty="0">
                <a:solidFill>
                  <a:srgbClr val="565C62"/>
                </a:solidFill>
              </a:rPr>
              <a:t> </a:t>
            </a:r>
            <a:r>
              <a:rPr lang="fr-FR" b="0" dirty="0">
                <a:solidFill>
                  <a:srgbClr val="565C62"/>
                </a:solidFill>
              </a:rPr>
              <a:t>Jean-Claude Kieffer, </a:t>
            </a:r>
            <a:r>
              <a:rPr lang="en-US" b="0" dirty="0" err="1">
                <a:solidFill>
                  <a:srgbClr val="565C62"/>
                </a:solidFill>
              </a:rPr>
              <a:t>Titulaire</a:t>
            </a:r>
            <a:r>
              <a:rPr lang="fr-FR" b="0" dirty="0">
                <a:solidFill>
                  <a:srgbClr val="565C62"/>
                </a:solidFill>
              </a:rPr>
              <a:t>; </a:t>
            </a:r>
            <a:r>
              <a:rPr lang="fr-FR" b="0" u="sng" dirty="0">
                <a:solidFill>
                  <a:srgbClr val="565C62"/>
                </a:solidFill>
                <a:hlinkClick r:id="rId8"/>
              </a:rPr>
              <a:t>kieffer@emt.inrs.ca</a:t>
            </a:r>
            <a:endParaRPr lang="fr-CA" b="0" dirty="0">
              <a:solidFill>
                <a:srgbClr val="565C62"/>
              </a:solidFill>
            </a:endParaRPr>
          </a:p>
          <a:p>
            <a:pPr>
              <a:spcBef>
                <a:spcPts val="1800"/>
              </a:spcBef>
            </a:pPr>
            <a:r>
              <a:rPr lang="fr-FR" dirty="0">
                <a:solidFill>
                  <a:srgbClr val="565C62"/>
                </a:solidFill>
              </a:rPr>
              <a:t>Chaire de recherche du Canada en plasmas appliqués aux technologies de micro et de </a:t>
            </a:r>
            <a:r>
              <a:rPr lang="fr-FR" dirty="0" err="1">
                <a:solidFill>
                  <a:srgbClr val="565C62"/>
                </a:solidFill>
              </a:rPr>
              <a:t>nanofabrication</a:t>
            </a:r>
            <a:endParaRPr lang="fr-CA" dirty="0">
              <a:solidFill>
                <a:srgbClr val="565C62"/>
              </a:solidFill>
            </a:endParaRPr>
          </a:p>
          <a:p>
            <a:r>
              <a:rPr lang="fr-FR" dirty="0">
                <a:solidFill>
                  <a:srgbClr val="565C62"/>
                </a:solidFill>
                <a:hlinkClick r:id="rId9"/>
              </a:rPr>
              <a:t>http://www.chairs-chaires.gc.ca/chairholders-titulaires/profile-fra.aspx?profileId=817</a:t>
            </a:r>
            <a:endParaRPr lang="fr-FR" dirty="0">
              <a:solidFill>
                <a:srgbClr val="565C62"/>
              </a:solidFill>
            </a:endParaRPr>
          </a:p>
          <a:p>
            <a:r>
              <a:rPr lang="fr-FR" b="0" dirty="0">
                <a:solidFill>
                  <a:srgbClr val="565C62"/>
                </a:solidFill>
              </a:rPr>
              <a:t>Contact : Mohamad </a:t>
            </a:r>
            <a:r>
              <a:rPr lang="fr-FR" b="0" dirty="0" err="1">
                <a:solidFill>
                  <a:srgbClr val="565C62"/>
                </a:solidFill>
              </a:rPr>
              <a:t>Chaker</a:t>
            </a:r>
            <a:r>
              <a:rPr lang="fr-FR" b="0" dirty="0">
                <a:solidFill>
                  <a:srgbClr val="565C62"/>
                </a:solidFill>
              </a:rPr>
              <a:t>, </a:t>
            </a:r>
            <a:r>
              <a:rPr lang="en-US" b="0" dirty="0" err="1">
                <a:solidFill>
                  <a:srgbClr val="565C62"/>
                </a:solidFill>
              </a:rPr>
              <a:t>Titulaire</a:t>
            </a:r>
            <a:r>
              <a:rPr lang="fr-FR" b="0" dirty="0">
                <a:solidFill>
                  <a:srgbClr val="565C62"/>
                </a:solidFill>
              </a:rPr>
              <a:t>; </a:t>
            </a:r>
            <a:r>
              <a:rPr lang="fr-FR" b="0" u="sng" dirty="0">
                <a:solidFill>
                  <a:srgbClr val="565C62"/>
                </a:solidFill>
                <a:hlinkClick r:id="rId10"/>
              </a:rPr>
              <a:t>chaker@emt.inrs.ca</a:t>
            </a:r>
            <a:endParaRPr lang="fr-FR" b="0" u="sng" dirty="0">
              <a:solidFill>
                <a:srgbClr val="565C62"/>
              </a:solidFill>
            </a:endParaRPr>
          </a:p>
          <a:p>
            <a:pPr>
              <a:spcBef>
                <a:spcPts val="1800"/>
              </a:spcBef>
            </a:pPr>
            <a:r>
              <a:rPr lang="fr-FR" dirty="0">
                <a:solidFill>
                  <a:srgbClr val="565C62"/>
                </a:solidFill>
              </a:rPr>
              <a:t>Chaire de recherche du Canada en technologies de l’information dans le secteur de la santé (HEC Montréal)</a:t>
            </a:r>
            <a:endParaRPr lang="fr-CA" dirty="0">
              <a:solidFill>
                <a:srgbClr val="565C62"/>
              </a:solidFill>
            </a:endParaRPr>
          </a:p>
          <a:p>
            <a:r>
              <a:rPr lang="fr-FR" u="sng" dirty="0">
                <a:solidFill>
                  <a:srgbClr val="565C62"/>
                </a:solidFill>
                <a:hlinkClick r:id="rId11"/>
              </a:rPr>
              <a:t>http://neumann.hec.ca/chairetisante/index2.html</a:t>
            </a:r>
            <a:r>
              <a:rPr lang="fr-CA" dirty="0">
                <a:solidFill>
                  <a:srgbClr val="565C62"/>
                </a:solidFill>
              </a:rPr>
              <a:t> </a:t>
            </a:r>
          </a:p>
          <a:p>
            <a:r>
              <a:rPr lang="fr-FR" b="0" dirty="0">
                <a:solidFill>
                  <a:srgbClr val="565C62"/>
                </a:solidFill>
              </a:rPr>
              <a:t>Contact : Guy Paré, </a:t>
            </a:r>
            <a:r>
              <a:rPr lang="fr-FR" b="0" dirty="0" err="1">
                <a:solidFill>
                  <a:srgbClr val="565C62"/>
                </a:solidFill>
              </a:rPr>
              <a:t>Ph.D</a:t>
            </a:r>
            <a:r>
              <a:rPr lang="fr-FR" b="0" dirty="0">
                <a:solidFill>
                  <a:srgbClr val="565C62"/>
                </a:solidFill>
              </a:rPr>
              <a:t>. Titulaire; </a:t>
            </a:r>
            <a:r>
              <a:rPr lang="fr-FR" b="0" u="sng" dirty="0">
                <a:solidFill>
                  <a:srgbClr val="565C62"/>
                </a:solidFill>
                <a:hlinkClick r:id="rId12"/>
              </a:rPr>
              <a:t>Guy.pare@hec.ca</a:t>
            </a:r>
            <a:endParaRPr lang="fr-CA" b="0" dirty="0">
              <a:solidFill>
                <a:srgbClr val="565C62"/>
              </a:solidFill>
            </a:endParaRPr>
          </a:p>
          <a:p>
            <a:pPr>
              <a:spcBef>
                <a:spcPts val="1800"/>
              </a:spcBef>
            </a:pPr>
            <a:r>
              <a:rPr lang="fr-FR" dirty="0">
                <a:solidFill>
                  <a:srgbClr val="565C62"/>
                </a:solidFill>
              </a:rPr>
              <a:t>Chaire de recherche du Canada sur les Innovations en santé</a:t>
            </a:r>
          </a:p>
          <a:p>
            <a:r>
              <a:rPr lang="fr-FR" dirty="0">
                <a:solidFill>
                  <a:srgbClr val="565C62"/>
                </a:solidFill>
                <a:hlinkClick r:id="rId13"/>
              </a:rPr>
              <a:t>http://www.medsp.umontreal.ca/crcinnovations/</a:t>
            </a:r>
            <a:endParaRPr lang="fr-CA" dirty="0">
              <a:solidFill>
                <a:srgbClr val="565C62"/>
              </a:solidFill>
            </a:endParaRPr>
          </a:p>
          <a:p>
            <a:r>
              <a:rPr lang="fr-FR" b="0" dirty="0">
                <a:solidFill>
                  <a:srgbClr val="565C62"/>
                </a:solidFill>
              </a:rPr>
              <a:t>Contact : </a:t>
            </a:r>
            <a:r>
              <a:rPr lang="fr-CA" b="0" dirty="0">
                <a:solidFill>
                  <a:srgbClr val="565C62"/>
                </a:solidFill>
              </a:rPr>
              <a:t>Pascale </a:t>
            </a:r>
            <a:r>
              <a:rPr lang="fr-CA" b="0" dirty="0" err="1">
                <a:solidFill>
                  <a:srgbClr val="565C62"/>
                </a:solidFill>
              </a:rPr>
              <a:t>Lehoux</a:t>
            </a:r>
            <a:r>
              <a:rPr lang="fr-CA" b="0" dirty="0">
                <a:solidFill>
                  <a:srgbClr val="565C62"/>
                </a:solidFill>
              </a:rPr>
              <a:t>, Titulaire; </a:t>
            </a:r>
            <a:r>
              <a:rPr lang="fr-FR" b="0" u="sng" dirty="0">
                <a:solidFill>
                  <a:srgbClr val="565C62"/>
                </a:solidFill>
                <a:hlinkClick r:id="rId14"/>
              </a:rPr>
              <a:t>pascale.lehoux@umontreal.ca</a:t>
            </a:r>
            <a:r>
              <a:rPr lang="fr-FR" b="0" dirty="0">
                <a:solidFill>
                  <a:srgbClr val="565C62"/>
                </a:solidFill>
              </a:rPr>
              <a:t> </a:t>
            </a:r>
          </a:p>
          <a:p>
            <a:endParaRPr lang="fr-FR" b="0" dirty="0">
              <a:solidFill>
                <a:srgbClr val="565C62"/>
              </a:solidFill>
            </a:endParaRPr>
          </a:p>
          <a:p>
            <a:r>
              <a:rPr lang="fr-FR" dirty="0">
                <a:solidFill>
                  <a:srgbClr val="565C62"/>
                </a:solidFill>
              </a:rPr>
              <a:t>Chaire de recherche du Canada sur les dispositifs médicaux intelligents (DMI)</a:t>
            </a:r>
            <a:endParaRPr lang="fr-CA" dirty="0">
              <a:solidFill>
                <a:srgbClr val="565C62"/>
              </a:solidFill>
            </a:endParaRPr>
          </a:p>
          <a:p>
            <a:r>
              <a:rPr lang="fr-FR" u="sng" dirty="0">
                <a:solidFill>
                  <a:srgbClr val="565C62"/>
                </a:solidFill>
                <a:hlinkClick r:id="rId15"/>
              </a:rPr>
              <a:t>http://www.polymtl.ca/recherche/rc/unites/details.php?NoUnite=119</a:t>
            </a:r>
            <a:endParaRPr lang="fr-CA" dirty="0">
              <a:solidFill>
                <a:srgbClr val="565C62"/>
              </a:solidFill>
            </a:endParaRPr>
          </a:p>
          <a:p>
            <a:r>
              <a:rPr lang="fr-FR" b="0" dirty="0">
                <a:solidFill>
                  <a:srgbClr val="565C62"/>
                </a:solidFill>
              </a:rPr>
              <a:t>Contact: </a:t>
            </a:r>
            <a:r>
              <a:rPr lang="fr-FR" b="0" u="sng" dirty="0">
                <a:solidFill>
                  <a:srgbClr val="565C62"/>
                </a:solidFill>
              </a:rPr>
              <a:t>Mohamad </a:t>
            </a:r>
            <a:r>
              <a:rPr lang="fr-FR" b="0" u="sng" dirty="0" err="1">
                <a:solidFill>
                  <a:srgbClr val="565C62"/>
                </a:solidFill>
              </a:rPr>
              <a:t>Sawan</a:t>
            </a:r>
            <a:r>
              <a:rPr lang="fr-FR" b="0" u="sng" dirty="0">
                <a:solidFill>
                  <a:srgbClr val="565C62"/>
                </a:solidFill>
              </a:rPr>
              <a:t>,</a:t>
            </a:r>
            <a:r>
              <a:rPr lang="en-US" b="0" dirty="0">
                <a:solidFill>
                  <a:srgbClr val="565C62"/>
                </a:solidFill>
              </a:rPr>
              <a:t> </a:t>
            </a:r>
            <a:r>
              <a:rPr lang="en-US" b="0" dirty="0" err="1">
                <a:solidFill>
                  <a:srgbClr val="565C62"/>
                </a:solidFill>
              </a:rPr>
              <a:t>Titulaire</a:t>
            </a:r>
            <a:r>
              <a:rPr lang="fr-FR" b="0" dirty="0">
                <a:solidFill>
                  <a:srgbClr val="565C62"/>
                </a:solidFill>
              </a:rPr>
              <a:t>;  </a:t>
            </a:r>
            <a:r>
              <a:rPr lang="fr-FR" b="0" u="sng" dirty="0">
                <a:solidFill>
                  <a:srgbClr val="565C62"/>
                </a:solidFill>
                <a:hlinkClick r:id="rId16"/>
              </a:rPr>
              <a:t>mohamad.sawan@polymtl.ca</a:t>
            </a:r>
            <a:endParaRPr lang="fr-CA" b="0" dirty="0">
              <a:solidFill>
                <a:srgbClr val="565C62"/>
              </a:solidFill>
            </a:endParaRPr>
          </a:p>
          <a:p>
            <a:endParaRPr lang="en-CA" b="0" dirty="0">
              <a:solidFill>
                <a:srgbClr val="565C62"/>
              </a:solidFill>
            </a:endParaRPr>
          </a:p>
          <a:p>
            <a:endParaRPr lang="fr-CA" dirty="0"/>
          </a:p>
          <a:p>
            <a:endParaRPr lang="fr-FR" dirty="0"/>
          </a:p>
          <a:p>
            <a:endParaRPr lang="fr-FR" dirty="0"/>
          </a:p>
          <a:p>
            <a:endParaRPr lang="fr-CA" dirty="0"/>
          </a:p>
          <a:p>
            <a:endParaRPr lang="fr-CA" dirty="0"/>
          </a:p>
          <a:p>
            <a:endParaRPr lang="fr-CA" dirty="0"/>
          </a:p>
          <a:p>
            <a:endParaRPr lang="en-CA" dirty="0"/>
          </a:p>
        </p:txBody>
      </p:sp>
      <p:sp>
        <p:nvSpPr>
          <p:cNvPr id="4" name="Slide Number Placeholder 3"/>
          <p:cNvSpPr>
            <a:spLocks noGrp="1"/>
          </p:cNvSpPr>
          <p:nvPr>
            <p:ph type="sldNum" sz="quarter" idx="12"/>
            <p:custDataLst>
              <p:tags r:id="rId3"/>
            </p:custDataLst>
          </p:nvPr>
        </p:nvSpPr>
        <p:spPr/>
        <p:txBody>
          <a:bodyPr/>
          <a:lstStyle/>
          <a:p>
            <a:fld id="{B7CCD2B4-99E9-D948-A3A8-62D945B078FA}" type="slidenum">
              <a:rPr lang="fr-FR" smtClean="0"/>
              <a:pPr/>
              <a:t>42</a:t>
            </a:fld>
            <a:endParaRPr lang="fr-FR" dirty="0"/>
          </a:p>
        </p:txBody>
      </p:sp>
    </p:spTree>
  </p:cSld>
  <p:clrMapOvr>
    <a:masterClrMapping/>
  </p:clrMapOvr>
  <p:transition spd="slow">
    <p:fade/>
  </p:transition>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1"/>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3"/>
</p:tagLst>
</file>

<file path=ppt/tags/tag6.xml><?xml version="1.0" encoding="utf-8"?>
<p:tagLst xmlns:a="http://schemas.openxmlformats.org/drawingml/2006/main" xmlns:r="http://schemas.openxmlformats.org/officeDocument/2006/relationships" xmlns:p="http://schemas.openxmlformats.org/presentationml/2006/main">
  <p:tag name="NUM" val="1"/>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4"/>
</p:tagLst>
</file>

<file path=ppt/tags/tag10.xml><?xml version="1.0" encoding="utf-8"?>
<p:tagLst xmlns:a="http://schemas.openxmlformats.org/drawingml/2006/main" xmlns:r="http://schemas.openxmlformats.org/officeDocument/2006/relationships" xmlns:p="http://schemas.openxmlformats.org/presentationml/2006/main">
  <p:tag name="NUM" val="1"/>
</p:tagLst>
</file>

<file path=ppt/tags/tag11.xml><?xml version="1.0" encoding="utf-8"?>
<p:tagLst xmlns:a="http://schemas.openxmlformats.org/drawingml/2006/main" xmlns:r="http://schemas.openxmlformats.org/officeDocument/2006/relationships" xmlns:p="http://schemas.openxmlformats.org/presentationml/2006/main">
  <p:tag name="NUM" val="1"/>
</p:tagLst>
</file>

<file path=ppt/tags/tag12.xml><?xml version="1.0" encoding="utf-8"?>
<p:tagLst xmlns:a="http://schemas.openxmlformats.org/drawingml/2006/main" xmlns:r="http://schemas.openxmlformats.org/officeDocument/2006/relationships" xmlns:p="http://schemas.openxmlformats.org/presentationml/2006/main">
  <p:tag name="NUM" val="2"/>
</p:tagLst>
</file>

<file path=ppt/tags/tag13.xml><?xml version="1.0" encoding="utf-8"?>
<p:tagLst xmlns:a="http://schemas.openxmlformats.org/drawingml/2006/main" xmlns:r="http://schemas.openxmlformats.org/officeDocument/2006/relationships" xmlns:p="http://schemas.openxmlformats.org/presentationml/2006/main">
  <p:tag name="NUM" val="3"/>
</p:tagLst>
</file>

<file path=ppt/tags/tag14.xml><?xml version="1.0" encoding="utf-8"?>
<p:tagLst xmlns:a="http://schemas.openxmlformats.org/drawingml/2006/main" xmlns:r="http://schemas.openxmlformats.org/officeDocument/2006/relationships" xmlns:p="http://schemas.openxmlformats.org/presentationml/2006/main">
  <p:tag name="NUM" val="4"/>
</p:tagLst>
</file>

<file path=ppt/tags/tag15.xml><?xml version="1.0" encoding="utf-8"?>
<p:tagLst xmlns:a="http://schemas.openxmlformats.org/drawingml/2006/main" xmlns:r="http://schemas.openxmlformats.org/officeDocument/2006/relationships" xmlns:p="http://schemas.openxmlformats.org/presentationml/2006/main">
  <p:tag name="NUM" val="5"/>
</p:tagLst>
</file>

<file path=ppt/tags/tag16.xml><?xml version="1.0" encoding="utf-8"?>
<p:tagLst xmlns:a="http://schemas.openxmlformats.org/drawingml/2006/main" xmlns:r="http://schemas.openxmlformats.org/officeDocument/2006/relationships" xmlns:p="http://schemas.openxmlformats.org/presentationml/2006/main">
  <p:tag name="NUM" val="1"/>
</p:tagLst>
</file>

<file path=ppt/tags/tag17.xml><?xml version="1.0" encoding="utf-8"?>
<p:tagLst xmlns:a="http://schemas.openxmlformats.org/drawingml/2006/main" xmlns:r="http://schemas.openxmlformats.org/officeDocument/2006/relationships" xmlns:p="http://schemas.openxmlformats.org/presentationml/2006/main">
  <p:tag name="NUM" val="2"/>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4"/>
</p:tagLst>
</file>

<file path=ppt/tags/tag20.xml><?xml version="1.0" encoding="utf-8"?>
<p:tagLst xmlns:a="http://schemas.openxmlformats.org/drawingml/2006/main" xmlns:r="http://schemas.openxmlformats.org/officeDocument/2006/relationships" xmlns:p="http://schemas.openxmlformats.org/presentationml/2006/main">
  <p:tag name="NUM" val="1"/>
</p:tagLst>
</file>

<file path=ppt/tags/tag21.xml><?xml version="1.0" encoding="utf-8"?>
<p:tagLst xmlns:a="http://schemas.openxmlformats.org/drawingml/2006/main" xmlns:r="http://schemas.openxmlformats.org/officeDocument/2006/relationships" xmlns:p="http://schemas.openxmlformats.org/presentationml/2006/main">
  <p:tag name="NUM" val="2"/>
</p:tagLst>
</file>

<file path=ppt/tags/tag22.xml><?xml version="1.0" encoding="utf-8"?>
<p:tagLst xmlns:a="http://schemas.openxmlformats.org/drawingml/2006/main" xmlns:r="http://schemas.openxmlformats.org/officeDocument/2006/relationships" xmlns:p="http://schemas.openxmlformats.org/presentationml/2006/main">
  <p:tag name="NUM" val="3"/>
</p:tagLst>
</file>

<file path=ppt/tags/tag23.xml><?xml version="1.0" encoding="utf-8"?>
<p:tagLst xmlns:a="http://schemas.openxmlformats.org/drawingml/2006/main" xmlns:r="http://schemas.openxmlformats.org/officeDocument/2006/relationships" xmlns:p="http://schemas.openxmlformats.org/presentationml/2006/main">
  <p:tag name="NUM" val="4"/>
</p:tagLst>
</file>

<file path=ppt/tags/tag24.xml><?xml version="1.0" encoding="utf-8"?>
<p:tagLst xmlns:a="http://schemas.openxmlformats.org/drawingml/2006/main" xmlns:r="http://schemas.openxmlformats.org/officeDocument/2006/relationships" xmlns:p="http://schemas.openxmlformats.org/presentationml/2006/main">
  <p:tag name="NUM" val="5"/>
</p:tagLst>
</file>

<file path=ppt/tags/tag25.xml><?xml version="1.0" encoding="utf-8"?>
<p:tagLst xmlns:a="http://schemas.openxmlformats.org/drawingml/2006/main" xmlns:r="http://schemas.openxmlformats.org/officeDocument/2006/relationships" xmlns:p="http://schemas.openxmlformats.org/presentationml/2006/main">
  <p:tag name="NUM" val="1"/>
</p:tagLst>
</file>

<file path=ppt/tags/tag26.xml><?xml version="1.0" encoding="utf-8"?>
<p:tagLst xmlns:a="http://schemas.openxmlformats.org/drawingml/2006/main" xmlns:r="http://schemas.openxmlformats.org/officeDocument/2006/relationships" xmlns:p="http://schemas.openxmlformats.org/presentationml/2006/main">
  <p:tag name="NUM" val="2"/>
</p:tagLst>
</file>

<file path=ppt/tags/tag27.xml><?xml version="1.0" encoding="utf-8"?>
<p:tagLst xmlns:a="http://schemas.openxmlformats.org/drawingml/2006/main" xmlns:r="http://schemas.openxmlformats.org/officeDocument/2006/relationships" xmlns:p="http://schemas.openxmlformats.org/presentationml/2006/main">
  <p:tag name="NUM" val="3"/>
</p:tagLst>
</file>

<file path=ppt/tags/tag28.xml><?xml version="1.0" encoding="utf-8"?>
<p:tagLst xmlns:a="http://schemas.openxmlformats.org/drawingml/2006/main" xmlns:r="http://schemas.openxmlformats.org/officeDocument/2006/relationships" xmlns:p="http://schemas.openxmlformats.org/presentationml/2006/main">
  <p:tag name="NUM" val="4"/>
</p:tagLst>
</file>

<file path=ppt/tags/tag29.xml><?xml version="1.0" encoding="utf-8"?>
<p:tagLst xmlns:a="http://schemas.openxmlformats.org/drawingml/2006/main" xmlns:r="http://schemas.openxmlformats.org/officeDocument/2006/relationships" xmlns:p="http://schemas.openxmlformats.org/presentationml/2006/main">
  <p:tag name="NUM" val="5"/>
</p:tagLst>
</file>

<file path=ppt/tags/tag30.xml><?xml version="1.0" encoding="utf-8"?>
<p:tagLst xmlns:a="http://schemas.openxmlformats.org/drawingml/2006/main" xmlns:r="http://schemas.openxmlformats.org/officeDocument/2006/relationships" xmlns:p="http://schemas.openxmlformats.org/presentationml/2006/main">
  <p:tag name="NUM" val="1"/>
</p:tagLst>
</file>

<file path=ppt/tags/tag31.xml><?xml version="1.0" encoding="utf-8"?>
<p:tagLst xmlns:a="http://schemas.openxmlformats.org/drawingml/2006/main" xmlns:r="http://schemas.openxmlformats.org/officeDocument/2006/relationships" xmlns:p="http://schemas.openxmlformats.org/presentationml/2006/main">
  <p:tag name="NUM" val="2"/>
</p:tagLst>
</file>

<file path=ppt/tags/tag32.xml><?xml version="1.0" encoding="utf-8"?>
<p:tagLst xmlns:a="http://schemas.openxmlformats.org/drawingml/2006/main" xmlns:r="http://schemas.openxmlformats.org/officeDocument/2006/relationships" xmlns:p="http://schemas.openxmlformats.org/presentationml/2006/main">
  <p:tag name="NUM" val="3"/>
</p:tagLst>
</file>

<file path=ppt/tags/tag33.xml><?xml version="1.0" encoding="utf-8"?>
<p:tagLst xmlns:a="http://schemas.openxmlformats.org/drawingml/2006/main" xmlns:r="http://schemas.openxmlformats.org/officeDocument/2006/relationships" xmlns:p="http://schemas.openxmlformats.org/presentationml/2006/main">
  <p:tag name="NUM" val="4"/>
</p:tagLst>
</file>

<file path=ppt/tags/tag34.xml><?xml version="1.0" encoding="utf-8"?>
<p:tagLst xmlns:a="http://schemas.openxmlformats.org/drawingml/2006/main" xmlns:r="http://schemas.openxmlformats.org/officeDocument/2006/relationships" xmlns:p="http://schemas.openxmlformats.org/presentationml/2006/main">
  <p:tag name="NUM" val="1"/>
</p:tagLst>
</file>

<file path=ppt/tags/tag35.xml><?xml version="1.0" encoding="utf-8"?>
<p:tagLst xmlns:a="http://schemas.openxmlformats.org/drawingml/2006/main" xmlns:r="http://schemas.openxmlformats.org/officeDocument/2006/relationships" xmlns:p="http://schemas.openxmlformats.org/presentationml/2006/main">
  <p:tag name="NUM" val="2"/>
</p:tagLst>
</file>

<file path=ppt/tags/tag36.xml><?xml version="1.0" encoding="utf-8"?>
<p:tagLst xmlns:a="http://schemas.openxmlformats.org/drawingml/2006/main" xmlns:r="http://schemas.openxmlformats.org/officeDocument/2006/relationships" xmlns:p="http://schemas.openxmlformats.org/presentationml/2006/main">
  <p:tag name="NUM" val="3"/>
</p:tagLst>
</file>

<file path=ppt/tags/tag37.xml><?xml version="1.0" encoding="utf-8"?>
<p:tagLst xmlns:a="http://schemas.openxmlformats.org/drawingml/2006/main" xmlns:r="http://schemas.openxmlformats.org/officeDocument/2006/relationships" xmlns:p="http://schemas.openxmlformats.org/presentationml/2006/main">
  <p:tag name="NUM" val="4"/>
</p:tagLst>
</file>

<file path=ppt/tags/tag38.xml><?xml version="1.0" encoding="utf-8"?>
<p:tagLst xmlns:a="http://schemas.openxmlformats.org/drawingml/2006/main" xmlns:r="http://schemas.openxmlformats.org/officeDocument/2006/relationships" xmlns:p="http://schemas.openxmlformats.org/presentationml/2006/main">
  <p:tag name="NUM" val="1"/>
</p:tagLst>
</file>

<file path=ppt/tags/tag39.xml><?xml version="1.0" encoding="utf-8"?>
<p:tagLst xmlns:a="http://schemas.openxmlformats.org/drawingml/2006/main" xmlns:r="http://schemas.openxmlformats.org/officeDocument/2006/relationships" xmlns:p="http://schemas.openxmlformats.org/presentationml/2006/main">
  <p:tag name="NUM" val="2"/>
</p:tagLst>
</file>

<file path=ppt/tags/tag40.xml><?xml version="1.0" encoding="utf-8"?>
<p:tagLst xmlns:a="http://schemas.openxmlformats.org/drawingml/2006/main" xmlns:r="http://schemas.openxmlformats.org/officeDocument/2006/relationships" xmlns:p="http://schemas.openxmlformats.org/presentationml/2006/main">
  <p:tag name="NUM" val="3"/>
</p:tagLst>
</file>

<file path=ppt/tags/tag41.xml><?xml version="1.0" encoding="utf-8"?>
<p:tagLst xmlns:a="http://schemas.openxmlformats.org/drawingml/2006/main" xmlns:r="http://schemas.openxmlformats.org/officeDocument/2006/relationships" xmlns:p="http://schemas.openxmlformats.org/presentationml/2006/main">
  <p:tag name="NUM" val="4"/>
</p:tagLst>
</file>

<file path=ppt/tags/tag42.xml><?xml version="1.0" encoding="utf-8"?>
<p:tagLst xmlns:a="http://schemas.openxmlformats.org/drawingml/2006/main" xmlns:r="http://schemas.openxmlformats.org/officeDocument/2006/relationships" xmlns:p="http://schemas.openxmlformats.org/presentationml/2006/main">
  <p:tag name="NUM" val="1"/>
</p:tagLst>
</file>

<file path=ppt/tags/tag43.xml><?xml version="1.0" encoding="utf-8"?>
<p:tagLst xmlns:a="http://schemas.openxmlformats.org/drawingml/2006/main" xmlns:r="http://schemas.openxmlformats.org/officeDocument/2006/relationships" xmlns:p="http://schemas.openxmlformats.org/presentationml/2006/main">
  <p:tag name="NUM" val="2"/>
</p:tagLst>
</file>

<file path=ppt/tags/tag44.xml><?xml version="1.0" encoding="utf-8"?>
<p:tagLst xmlns:a="http://schemas.openxmlformats.org/drawingml/2006/main" xmlns:r="http://schemas.openxmlformats.org/officeDocument/2006/relationships" xmlns:p="http://schemas.openxmlformats.org/presentationml/2006/main">
  <p:tag name="NUM" val="3"/>
</p:tagLst>
</file>

<file path=ppt/tags/tag45.xml><?xml version="1.0" encoding="utf-8"?>
<p:tagLst xmlns:a="http://schemas.openxmlformats.org/drawingml/2006/main" xmlns:r="http://schemas.openxmlformats.org/officeDocument/2006/relationships" xmlns:p="http://schemas.openxmlformats.org/presentationml/2006/main">
  <p:tag name="NUM" val="1"/>
</p:tagLst>
</file>

<file path=ppt/tags/tag46.xml><?xml version="1.0" encoding="utf-8"?>
<p:tagLst xmlns:a="http://schemas.openxmlformats.org/drawingml/2006/main" xmlns:r="http://schemas.openxmlformats.org/officeDocument/2006/relationships" xmlns:p="http://schemas.openxmlformats.org/presentationml/2006/main">
  <p:tag name="NUM" val="2"/>
</p:tagLst>
</file>

<file path=ppt/tags/tag47.xml><?xml version="1.0" encoding="utf-8"?>
<p:tagLst xmlns:a="http://schemas.openxmlformats.org/drawingml/2006/main" xmlns:r="http://schemas.openxmlformats.org/officeDocument/2006/relationships" xmlns:p="http://schemas.openxmlformats.org/presentationml/2006/main">
  <p:tag name="NUM" val="3"/>
</p:tagLst>
</file>

<file path=ppt/tags/tag48.xml><?xml version="1.0" encoding="utf-8"?>
<p:tagLst xmlns:a="http://schemas.openxmlformats.org/drawingml/2006/main" xmlns:r="http://schemas.openxmlformats.org/officeDocument/2006/relationships" xmlns:p="http://schemas.openxmlformats.org/presentationml/2006/main">
  <p:tag name="NUM" val="4"/>
</p:tagLst>
</file>

<file path=ppt/tags/tag49.xml><?xml version="1.0" encoding="utf-8"?>
<p:tagLst xmlns:a="http://schemas.openxmlformats.org/drawingml/2006/main" xmlns:r="http://schemas.openxmlformats.org/officeDocument/2006/relationships" xmlns:p="http://schemas.openxmlformats.org/presentationml/2006/main">
  <p:tag name="NUM" val="1"/>
</p:tagLst>
</file>

<file path=ppt/tags/tag50.xml><?xml version="1.0" encoding="utf-8"?>
<p:tagLst xmlns:a="http://schemas.openxmlformats.org/drawingml/2006/main" xmlns:r="http://schemas.openxmlformats.org/officeDocument/2006/relationships" xmlns:p="http://schemas.openxmlformats.org/presentationml/2006/main">
  <p:tag name="NUM" val="2"/>
</p:tagLst>
</file>

<file path=ppt/tags/tag51.xml><?xml version="1.0" encoding="utf-8"?>
<p:tagLst xmlns:a="http://schemas.openxmlformats.org/drawingml/2006/main" xmlns:r="http://schemas.openxmlformats.org/officeDocument/2006/relationships" xmlns:p="http://schemas.openxmlformats.org/presentationml/2006/main">
  <p:tag name="NUM" val="3"/>
</p:tagLst>
</file>

<file path=ppt/tags/tag52.xml><?xml version="1.0" encoding="utf-8"?>
<p:tagLst xmlns:a="http://schemas.openxmlformats.org/drawingml/2006/main" xmlns:r="http://schemas.openxmlformats.org/officeDocument/2006/relationships" xmlns:p="http://schemas.openxmlformats.org/presentationml/2006/main">
  <p:tag name="NUM" val="4"/>
</p:tagLst>
</file>

<file path=ppt/tags/tag53.xml><?xml version="1.0" encoding="utf-8"?>
<p:tagLst xmlns:a="http://schemas.openxmlformats.org/drawingml/2006/main" xmlns:r="http://schemas.openxmlformats.org/officeDocument/2006/relationships" xmlns:p="http://schemas.openxmlformats.org/presentationml/2006/main">
  <p:tag name="NUM" val="1"/>
</p:tagLst>
</file>

<file path=ppt/tags/tag54.xml><?xml version="1.0" encoding="utf-8"?>
<p:tagLst xmlns:a="http://schemas.openxmlformats.org/drawingml/2006/main" xmlns:r="http://schemas.openxmlformats.org/officeDocument/2006/relationships" xmlns:p="http://schemas.openxmlformats.org/presentationml/2006/main">
  <p:tag name="NUM" val="2"/>
</p:tagLst>
</file>

<file path=ppt/tags/tag55.xml><?xml version="1.0" encoding="utf-8"?>
<p:tagLst xmlns:a="http://schemas.openxmlformats.org/drawingml/2006/main" xmlns:r="http://schemas.openxmlformats.org/officeDocument/2006/relationships" xmlns:p="http://schemas.openxmlformats.org/presentationml/2006/main">
  <p:tag name="NUM" val="3"/>
</p:tagLst>
</file>

<file path=ppt/tags/tag56.xml><?xml version="1.0" encoding="utf-8"?>
<p:tagLst xmlns:a="http://schemas.openxmlformats.org/drawingml/2006/main" xmlns:r="http://schemas.openxmlformats.org/officeDocument/2006/relationships" xmlns:p="http://schemas.openxmlformats.org/presentationml/2006/main">
  <p:tag name="NUM" val="4"/>
</p:tagLst>
</file>

<file path=ppt/tags/tag57.xml><?xml version="1.0" encoding="utf-8"?>
<p:tagLst xmlns:a="http://schemas.openxmlformats.org/drawingml/2006/main" xmlns:r="http://schemas.openxmlformats.org/officeDocument/2006/relationships" xmlns:p="http://schemas.openxmlformats.org/presentationml/2006/main">
  <p:tag name="NUM" val="1"/>
</p:tagLst>
</file>

<file path=ppt/tags/tag58.xml><?xml version="1.0" encoding="utf-8"?>
<p:tagLst xmlns:a="http://schemas.openxmlformats.org/drawingml/2006/main" xmlns:r="http://schemas.openxmlformats.org/officeDocument/2006/relationships" xmlns:p="http://schemas.openxmlformats.org/presentationml/2006/main">
  <p:tag name="NUM" val="2"/>
</p:tagLst>
</file>

<file path=ppt/tags/tag59.xml><?xml version="1.0" encoding="utf-8"?>
<p:tagLst xmlns:a="http://schemas.openxmlformats.org/drawingml/2006/main" xmlns:r="http://schemas.openxmlformats.org/officeDocument/2006/relationships" xmlns:p="http://schemas.openxmlformats.org/presentationml/2006/main">
  <p:tag name="NUM" val="3"/>
</p:tagLst>
</file>

<file path=ppt/tags/tag60.xml><?xml version="1.0" encoding="utf-8"?>
<p:tagLst xmlns:a="http://schemas.openxmlformats.org/drawingml/2006/main" xmlns:r="http://schemas.openxmlformats.org/officeDocument/2006/relationships" xmlns:p="http://schemas.openxmlformats.org/presentationml/2006/main">
  <p:tag name="NUM" val="4"/>
</p:tagLst>
</file>

<file path=ppt/tags/tag61.xml><?xml version="1.0" encoding="utf-8"?>
<p:tagLst xmlns:a="http://schemas.openxmlformats.org/drawingml/2006/main" xmlns:r="http://schemas.openxmlformats.org/officeDocument/2006/relationships" xmlns:p="http://schemas.openxmlformats.org/presentationml/2006/main">
  <p:tag name="NUM" val="1"/>
</p:tagLst>
</file>

<file path=ppt/tags/tag62.xml><?xml version="1.0" encoding="utf-8"?>
<p:tagLst xmlns:a="http://schemas.openxmlformats.org/drawingml/2006/main" xmlns:r="http://schemas.openxmlformats.org/officeDocument/2006/relationships" xmlns:p="http://schemas.openxmlformats.org/presentationml/2006/main">
  <p:tag name="NUM" val="2"/>
</p:tagLst>
</file>

<file path=ppt/tags/tag63.xml><?xml version="1.0" encoding="utf-8"?>
<p:tagLst xmlns:a="http://schemas.openxmlformats.org/drawingml/2006/main" xmlns:r="http://schemas.openxmlformats.org/officeDocument/2006/relationships" xmlns:p="http://schemas.openxmlformats.org/presentationml/2006/main">
  <p:tag name="NUM" val="3"/>
</p:tagLst>
</file>

<file path=ppt/tags/tag64.xml><?xml version="1.0" encoding="utf-8"?>
<p:tagLst xmlns:a="http://schemas.openxmlformats.org/drawingml/2006/main" xmlns:r="http://schemas.openxmlformats.org/officeDocument/2006/relationships" xmlns:p="http://schemas.openxmlformats.org/presentationml/2006/main">
  <p:tag name="NUM" val="4"/>
</p:tagLst>
</file>

<file path=ppt/tags/tag65.xml><?xml version="1.0" encoding="utf-8"?>
<p:tagLst xmlns:a="http://schemas.openxmlformats.org/drawingml/2006/main" xmlns:r="http://schemas.openxmlformats.org/officeDocument/2006/relationships" xmlns:p="http://schemas.openxmlformats.org/presentationml/2006/main">
  <p:tag name="NUM" val="1"/>
</p:tagLst>
</file>

<file path=ppt/tags/tag66.xml><?xml version="1.0" encoding="utf-8"?>
<p:tagLst xmlns:a="http://schemas.openxmlformats.org/drawingml/2006/main" xmlns:r="http://schemas.openxmlformats.org/officeDocument/2006/relationships" xmlns:p="http://schemas.openxmlformats.org/presentationml/2006/main">
  <p:tag name="NUM" val="2"/>
</p:tagLst>
</file>

<file path=ppt/tags/tag67.xml><?xml version="1.0" encoding="utf-8"?>
<p:tagLst xmlns:a="http://schemas.openxmlformats.org/drawingml/2006/main" xmlns:r="http://schemas.openxmlformats.org/officeDocument/2006/relationships" xmlns:p="http://schemas.openxmlformats.org/presentationml/2006/main">
  <p:tag name="NUM" val="3"/>
</p:tagLst>
</file>

<file path=ppt/tags/tag68.xml><?xml version="1.0" encoding="utf-8"?>
<p:tagLst xmlns:a="http://schemas.openxmlformats.org/drawingml/2006/main" xmlns:r="http://schemas.openxmlformats.org/officeDocument/2006/relationships" xmlns:p="http://schemas.openxmlformats.org/presentationml/2006/main">
  <p:tag name="NUM" val="1"/>
</p:tagLst>
</file>

<file path=ppt/tags/tag69.xml><?xml version="1.0" encoding="utf-8"?>
<p:tagLst xmlns:a="http://schemas.openxmlformats.org/drawingml/2006/main" xmlns:r="http://schemas.openxmlformats.org/officeDocument/2006/relationships" xmlns:p="http://schemas.openxmlformats.org/presentationml/2006/main">
  <p:tag name="NUM" val="2"/>
</p:tagLst>
</file>

<file path=ppt/tags/tag70.xml><?xml version="1.0" encoding="utf-8"?>
<p:tagLst xmlns:a="http://schemas.openxmlformats.org/drawingml/2006/main" xmlns:r="http://schemas.openxmlformats.org/officeDocument/2006/relationships" xmlns:p="http://schemas.openxmlformats.org/presentationml/2006/main">
  <p:tag name="NUM" val="3"/>
</p:tagLst>
</file>

<file path=ppt/tags/tag71.xml><?xml version="1.0" encoding="utf-8"?>
<p:tagLst xmlns:a="http://schemas.openxmlformats.org/drawingml/2006/main" xmlns:r="http://schemas.openxmlformats.org/officeDocument/2006/relationships" xmlns:p="http://schemas.openxmlformats.org/presentationml/2006/main">
  <p:tag name="NUM" val="4"/>
</p:tagLst>
</file>

<file path=ppt/tags/tag72.xml><?xml version="1.0" encoding="utf-8"?>
<p:tagLst xmlns:a="http://schemas.openxmlformats.org/drawingml/2006/main" xmlns:r="http://schemas.openxmlformats.org/officeDocument/2006/relationships" xmlns:p="http://schemas.openxmlformats.org/presentationml/2006/main">
  <p:tag name="NUM" val="1"/>
</p:tagLst>
</file>

<file path=ppt/tags/tag73.xml><?xml version="1.0" encoding="utf-8"?>
<p:tagLst xmlns:a="http://schemas.openxmlformats.org/drawingml/2006/main" xmlns:r="http://schemas.openxmlformats.org/officeDocument/2006/relationships" xmlns:p="http://schemas.openxmlformats.org/presentationml/2006/main">
  <p:tag name="NUM" val="2"/>
</p:tagLst>
</file>

<file path=ppt/tags/tag74.xml><?xml version="1.0" encoding="utf-8"?>
<p:tagLst xmlns:a="http://schemas.openxmlformats.org/drawingml/2006/main" xmlns:r="http://schemas.openxmlformats.org/officeDocument/2006/relationships" xmlns:p="http://schemas.openxmlformats.org/presentationml/2006/main">
  <p:tag name="NUM" val="3"/>
</p:tagLst>
</file>

<file path=ppt/tags/tag75.xml><?xml version="1.0" encoding="utf-8"?>
<p:tagLst xmlns:a="http://schemas.openxmlformats.org/drawingml/2006/main" xmlns:r="http://schemas.openxmlformats.org/officeDocument/2006/relationships" xmlns:p="http://schemas.openxmlformats.org/presentationml/2006/main">
  <p:tag name="NUM" val="4"/>
</p:tagLst>
</file>

<file path=ppt/tags/tag76.xml><?xml version="1.0" encoding="utf-8"?>
<p:tagLst xmlns:a="http://schemas.openxmlformats.org/drawingml/2006/main" xmlns:r="http://schemas.openxmlformats.org/officeDocument/2006/relationships" xmlns:p="http://schemas.openxmlformats.org/presentationml/2006/main">
  <p:tag name="NUM" val="1"/>
</p:tagLst>
</file>

<file path=ppt/tags/tag77.xml><?xml version="1.0" encoding="utf-8"?>
<p:tagLst xmlns:a="http://schemas.openxmlformats.org/drawingml/2006/main" xmlns:r="http://schemas.openxmlformats.org/officeDocument/2006/relationships" xmlns:p="http://schemas.openxmlformats.org/presentationml/2006/main">
  <p:tag name="NUM" val="2"/>
</p:tagLst>
</file>

<file path=ppt/tags/tag78.xml><?xml version="1.0" encoding="utf-8"?>
<p:tagLst xmlns:a="http://schemas.openxmlformats.org/drawingml/2006/main" xmlns:r="http://schemas.openxmlformats.org/officeDocument/2006/relationships" xmlns:p="http://schemas.openxmlformats.org/presentationml/2006/main">
  <p:tag name="NUM" val="3"/>
</p:tagLst>
</file>

<file path=ppt/tags/tag79.xml><?xml version="1.0" encoding="utf-8"?>
<p:tagLst xmlns:a="http://schemas.openxmlformats.org/drawingml/2006/main" xmlns:r="http://schemas.openxmlformats.org/officeDocument/2006/relationships" xmlns:p="http://schemas.openxmlformats.org/presentationml/2006/main">
  <p:tag name="NUM" val="4"/>
</p:tagLst>
</file>

<file path=ppt/tags/tag80.xml><?xml version="1.0" encoding="utf-8"?>
<p:tagLst xmlns:a="http://schemas.openxmlformats.org/drawingml/2006/main" xmlns:r="http://schemas.openxmlformats.org/officeDocument/2006/relationships" xmlns:p="http://schemas.openxmlformats.org/presentationml/2006/main">
  <p:tag name="NUM" val="5"/>
</p:tagLst>
</file>

<file path=ppt/tags/tag81.xml><?xml version="1.0" encoding="utf-8"?>
<p:tagLst xmlns:a="http://schemas.openxmlformats.org/drawingml/2006/main" xmlns:r="http://schemas.openxmlformats.org/officeDocument/2006/relationships" xmlns:p="http://schemas.openxmlformats.org/presentationml/2006/main">
  <p:tag name="NUM" val="1"/>
</p:tagLst>
</file>

<file path=ppt/tags/tag82.xml><?xml version="1.0" encoding="utf-8"?>
<p:tagLst xmlns:a="http://schemas.openxmlformats.org/drawingml/2006/main" xmlns:r="http://schemas.openxmlformats.org/officeDocument/2006/relationships" xmlns:p="http://schemas.openxmlformats.org/presentationml/2006/main">
  <p:tag name="NUM" val="2"/>
</p:tagLst>
</file>

<file path=ppt/tags/tag83.xml><?xml version="1.0" encoding="utf-8"?>
<p:tagLst xmlns:a="http://schemas.openxmlformats.org/drawingml/2006/main" xmlns:r="http://schemas.openxmlformats.org/officeDocument/2006/relationships" xmlns:p="http://schemas.openxmlformats.org/presentationml/2006/main">
  <p:tag name="NUM" val="3"/>
</p:tagLst>
</file>

<file path=ppt/tags/tag84.xml><?xml version="1.0" encoding="utf-8"?>
<p:tagLst xmlns:a="http://schemas.openxmlformats.org/drawingml/2006/main" xmlns:r="http://schemas.openxmlformats.org/officeDocument/2006/relationships" xmlns:p="http://schemas.openxmlformats.org/presentationml/2006/main">
  <p:tag name="NUM" val="4"/>
</p:tagLst>
</file>

<file path=ppt/tags/tag85.xml><?xml version="1.0" encoding="utf-8"?>
<p:tagLst xmlns:a="http://schemas.openxmlformats.org/drawingml/2006/main" xmlns:r="http://schemas.openxmlformats.org/officeDocument/2006/relationships" xmlns:p="http://schemas.openxmlformats.org/presentationml/2006/main">
  <p:tag name="NUM" val="5"/>
</p:tagLst>
</file>

<file path=ppt/tags/tag86.xml><?xml version="1.0" encoding="utf-8"?>
<p:tagLst xmlns:a="http://schemas.openxmlformats.org/drawingml/2006/main" xmlns:r="http://schemas.openxmlformats.org/officeDocument/2006/relationships" xmlns:p="http://schemas.openxmlformats.org/presentationml/2006/main">
  <p:tag name="NUM" val="1"/>
</p:tagLst>
</file>

<file path=ppt/tags/tag87.xml><?xml version="1.0" encoding="utf-8"?>
<p:tagLst xmlns:a="http://schemas.openxmlformats.org/drawingml/2006/main" xmlns:r="http://schemas.openxmlformats.org/officeDocument/2006/relationships" xmlns:p="http://schemas.openxmlformats.org/presentationml/2006/main">
  <p:tag name="NUM" val="2"/>
</p:tagLst>
</file>

<file path=ppt/tags/tag88.xml><?xml version="1.0" encoding="utf-8"?>
<p:tagLst xmlns:a="http://schemas.openxmlformats.org/drawingml/2006/main" xmlns:r="http://schemas.openxmlformats.org/officeDocument/2006/relationships" xmlns:p="http://schemas.openxmlformats.org/presentationml/2006/main">
  <p:tag name="NUM" val="3"/>
</p:tagLst>
</file>

<file path=ppt/tags/tag89.xml><?xml version="1.0" encoding="utf-8"?>
<p:tagLst xmlns:a="http://schemas.openxmlformats.org/drawingml/2006/main" xmlns:r="http://schemas.openxmlformats.org/officeDocument/2006/relationships" xmlns:p="http://schemas.openxmlformats.org/presentationml/2006/main">
  <p:tag name="NUM" val="4"/>
</p:tagLst>
</file>

<file path=ppt/tags/tag90.xml><?xml version="1.0" encoding="utf-8"?>
<p:tagLst xmlns:a="http://schemas.openxmlformats.org/drawingml/2006/main" xmlns:r="http://schemas.openxmlformats.org/officeDocument/2006/relationships" xmlns:p="http://schemas.openxmlformats.org/presentationml/2006/main">
  <p:tag name="NUM" val="1"/>
</p:tagLst>
</file>

<file path=ppt/tags/tag91.xml><?xml version="1.0" encoding="utf-8"?>
<p:tagLst xmlns:a="http://schemas.openxmlformats.org/drawingml/2006/main" xmlns:r="http://schemas.openxmlformats.org/officeDocument/2006/relationships" xmlns:p="http://schemas.openxmlformats.org/presentationml/2006/main">
  <p:tag name="NUM" val="1"/>
</p:tagLst>
</file>

<file path=ppt/tags/tag92.xml><?xml version="1.0" encoding="utf-8"?>
<p:tagLst xmlns:a="http://schemas.openxmlformats.org/drawingml/2006/main" xmlns:r="http://schemas.openxmlformats.org/officeDocument/2006/relationships" xmlns:p="http://schemas.openxmlformats.org/presentationml/2006/main">
  <p:tag name="NUM" val="2"/>
</p:tagLst>
</file>

<file path=ppt/tags/tag93.xml><?xml version="1.0" encoding="utf-8"?>
<p:tagLst xmlns:a="http://schemas.openxmlformats.org/drawingml/2006/main" xmlns:r="http://schemas.openxmlformats.org/officeDocument/2006/relationships" xmlns:p="http://schemas.openxmlformats.org/presentationml/2006/main">
  <p:tag name="NUM" val="3"/>
</p:tagLst>
</file>

<file path=ppt/tags/tag94.xml><?xml version="1.0" encoding="utf-8"?>
<p:tagLst xmlns:a="http://schemas.openxmlformats.org/drawingml/2006/main" xmlns:r="http://schemas.openxmlformats.org/officeDocument/2006/relationships" xmlns:p="http://schemas.openxmlformats.org/presentationml/2006/main">
  <p:tag name="NUM" val="4"/>
</p:tagLst>
</file>

<file path=ppt/tags/tag95.xml><?xml version="1.0" encoding="utf-8"?>
<p:tagLst xmlns:a="http://schemas.openxmlformats.org/drawingml/2006/main" xmlns:r="http://schemas.openxmlformats.org/officeDocument/2006/relationships" xmlns:p="http://schemas.openxmlformats.org/presentationml/2006/main">
  <p:tag name="NUM" val="5"/>
</p:tagLst>
</file>

<file path=ppt/tags/tag96.xml><?xml version="1.0" encoding="utf-8"?>
<p:tagLst xmlns:a="http://schemas.openxmlformats.org/drawingml/2006/main" xmlns:r="http://schemas.openxmlformats.org/officeDocument/2006/relationships" xmlns:p="http://schemas.openxmlformats.org/presentationml/2006/main">
  <p:tag name="NUM" val="6"/>
</p:tagLst>
</file>

<file path=ppt/tags/tag97.xml><?xml version="1.0" encoding="utf-8"?>
<p:tagLst xmlns:a="http://schemas.openxmlformats.org/drawingml/2006/main" xmlns:r="http://schemas.openxmlformats.org/officeDocument/2006/relationships" xmlns:p="http://schemas.openxmlformats.org/presentationml/2006/main">
  <p:tag name="NUM" val="7"/>
</p:tagLst>
</file>

<file path=ppt/tags/tag98.xml><?xml version="1.0" encoding="utf-8"?>
<p:tagLst xmlns:a="http://schemas.openxmlformats.org/drawingml/2006/main" xmlns:r="http://schemas.openxmlformats.org/officeDocument/2006/relationships" xmlns:p="http://schemas.openxmlformats.org/presentationml/2006/main">
  <p:tag name="NUM" val="8"/>
</p:tagLst>
</file>

<file path=ppt/tags/tag99.xml><?xml version="1.0" encoding="utf-8"?>
<p:tagLst xmlns:a="http://schemas.openxmlformats.org/drawingml/2006/main" xmlns:r="http://schemas.openxmlformats.org/officeDocument/2006/relationships" xmlns:p="http://schemas.openxmlformats.org/presentationml/2006/main">
  <p:tag name="NUM" val="9"/>
</p:tagLst>
</file>

<file path=ppt/tags/tag100.xml><?xml version="1.0" encoding="utf-8"?>
<p:tagLst xmlns:a="http://schemas.openxmlformats.org/drawingml/2006/main" xmlns:r="http://schemas.openxmlformats.org/officeDocument/2006/relationships" xmlns:p="http://schemas.openxmlformats.org/presentationml/2006/main">
  <p:tag name="NUM" val="10"/>
</p:tagLst>
</file>

<file path=ppt/tags/tag101.xml><?xml version="1.0" encoding="utf-8"?>
<p:tagLst xmlns:a="http://schemas.openxmlformats.org/drawingml/2006/main" xmlns:r="http://schemas.openxmlformats.org/officeDocument/2006/relationships" xmlns:p="http://schemas.openxmlformats.org/presentationml/2006/main">
  <p:tag name="NUM" val="1"/>
</p:tagLst>
</file>

<file path=ppt/tags/tag102.xml><?xml version="1.0" encoding="utf-8"?>
<p:tagLst xmlns:a="http://schemas.openxmlformats.org/drawingml/2006/main" xmlns:r="http://schemas.openxmlformats.org/officeDocument/2006/relationships" xmlns:p="http://schemas.openxmlformats.org/presentationml/2006/main">
  <p:tag name="NUM" val="2"/>
</p:tagLst>
</file>

<file path=ppt/tags/tag103.xml><?xml version="1.0" encoding="utf-8"?>
<p:tagLst xmlns:a="http://schemas.openxmlformats.org/drawingml/2006/main" xmlns:r="http://schemas.openxmlformats.org/officeDocument/2006/relationships" xmlns:p="http://schemas.openxmlformats.org/presentationml/2006/main">
  <p:tag name="NUM" val="1"/>
</p:tagLst>
</file>

<file path=ppt/tags/tag104.xml><?xml version="1.0" encoding="utf-8"?>
<p:tagLst xmlns:a="http://schemas.openxmlformats.org/drawingml/2006/main" xmlns:r="http://schemas.openxmlformats.org/officeDocument/2006/relationships" xmlns:p="http://schemas.openxmlformats.org/presentationml/2006/main">
  <p:tag name="NUM" val="1"/>
</p:tagLst>
</file>

<file path=ppt/tags/tag105.xml><?xml version="1.0" encoding="utf-8"?>
<p:tagLst xmlns:a="http://schemas.openxmlformats.org/drawingml/2006/main" xmlns:r="http://schemas.openxmlformats.org/officeDocument/2006/relationships" xmlns:p="http://schemas.openxmlformats.org/presentationml/2006/main">
  <p:tag name="NUM" val="2"/>
</p:tagLst>
</file>

<file path=ppt/tags/tag106.xml><?xml version="1.0" encoding="utf-8"?>
<p:tagLst xmlns:a="http://schemas.openxmlformats.org/drawingml/2006/main" xmlns:r="http://schemas.openxmlformats.org/officeDocument/2006/relationships" xmlns:p="http://schemas.openxmlformats.org/presentationml/2006/main">
  <p:tag name="NUM" val="3"/>
</p:tagLst>
</file>

<file path=ppt/tags/tag107.xml><?xml version="1.0" encoding="utf-8"?>
<p:tagLst xmlns:a="http://schemas.openxmlformats.org/drawingml/2006/main" xmlns:r="http://schemas.openxmlformats.org/officeDocument/2006/relationships" xmlns:p="http://schemas.openxmlformats.org/presentationml/2006/main">
  <p:tag name="NUM" val="4"/>
</p:tagLst>
</file>

<file path=ppt/tags/tag108.xml><?xml version="1.0" encoding="utf-8"?>
<p:tagLst xmlns:a="http://schemas.openxmlformats.org/drawingml/2006/main" xmlns:r="http://schemas.openxmlformats.org/officeDocument/2006/relationships" xmlns:p="http://schemas.openxmlformats.org/presentationml/2006/main">
  <p:tag name="NUM" val="1"/>
</p:tagLst>
</file>

<file path=ppt/tags/tag109.xml><?xml version="1.0" encoding="utf-8"?>
<p:tagLst xmlns:a="http://schemas.openxmlformats.org/drawingml/2006/main" xmlns:r="http://schemas.openxmlformats.org/officeDocument/2006/relationships" xmlns:p="http://schemas.openxmlformats.org/presentationml/2006/main">
  <p:tag name="NUM" val="2"/>
</p:tagLst>
</file>

<file path=ppt/tags/tag110.xml><?xml version="1.0" encoding="utf-8"?>
<p:tagLst xmlns:a="http://schemas.openxmlformats.org/drawingml/2006/main" xmlns:r="http://schemas.openxmlformats.org/officeDocument/2006/relationships" xmlns:p="http://schemas.openxmlformats.org/presentationml/2006/main">
  <p:tag name="NUM" val="3"/>
</p:tagLst>
</file>

<file path=ppt/tags/tag111.xml><?xml version="1.0" encoding="utf-8"?>
<p:tagLst xmlns:a="http://schemas.openxmlformats.org/drawingml/2006/main" xmlns:r="http://schemas.openxmlformats.org/officeDocument/2006/relationships" xmlns:p="http://schemas.openxmlformats.org/presentationml/2006/main">
  <p:tag name="NUM" val="1"/>
</p:tagLst>
</file>

<file path=ppt/tags/tag112.xml><?xml version="1.0" encoding="utf-8"?>
<p:tagLst xmlns:a="http://schemas.openxmlformats.org/drawingml/2006/main" xmlns:r="http://schemas.openxmlformats.org/officeDocument/2006/relationships" xmlns:p="http://schemas.openxmlformats.org/presentationml/2006/main">
  <p:tag name="NUM" val="2"/>
</p:tagLst>
</file>

<file path=ppt/tags/tag113.xml><?xml version="1.0" encoding="utf-8"?>
<p:tagLst xmlns:a="http://schemas.openxmlformats.org/drawingml/2006/main" xmlns:r="http://schemas.openxmlformats.org/officeDocument/2006/relationships" xmlns:p="http://schemas.openxmlformats.org/presentationml/2006/main">
  <p:tag name="NUM" val="3"/>
</p:tagLst>
</file>

<file path=ppt/tags/tag114.xml><?xml version="1.0" encoding="utf-8"?>
<p:tagLst xmlns:a="http://schemas.openxmlformats.org/drawingml/2006/main" xmlns:r="http://schemas.openxmlformats.org/officeDocument/2006/relationships" xmlns:p="http://schemas.openxmlformats.org/presentationml/2006/main">
  <p:tag name="NUM" val="1"/>
</p:tagLst>
</file>

<file path=ppt/tags/tag115.xml><?xml version="1.0" encoding="utf-8"?>
<p:tagLst xmlns:a="http://schemas.openxmlformats.org/drawingml/2006/main" xmlns:r="http://schemas.openxmlformats.org/officeDocument/2006/relationships" xmlns:p="http://schemas.openxmlformats.org/presentationml/2006/main">
  <p:tag name="NUM" val="2"/>
</p:tagLst>
</file>

<file path=ppt/tags/tag116.xml><?xml version="1.0" encoding="utf-8"?>
<p:tagLst xmlns:a="http://schemas.openxmlformats.org/drawingml/2006/main" xmlns:r="http://schemas.openxmlformats.org/officeDocument/2006/relationships" xmlns:p="http://schemas.openxmlformats.org/presentationml/2006/main">
  <p:tag name="NUM" val="3"/>
</p:tagLst>
</file>

<file path=ppt/tags/tag117.xml><?xml version="1.0" encoding="utf-8"?>
<p:tagLst xmlns:a="http://schemas.openxmlformats.org/drawingml/2006/main" xmlns:r="http://schemas.openxmlformats.org/officeDocument/2006/relationships" xmlns:p="http://schemas.openxmlformats.org/presentationml/2006/main">
  <p:tag name="NUM" val="1"/>
</p:tagLst>
</file>

<file path=ppt/tags/tag118.xml><?xml version="1.0" encoding="utf-8"?>
<p:tagLst xmlns:a="http://schemas.openxmlformats.org/drawingml/2006/main" xmlns:r="http://schemas.openxmlformats.org/officeDocument/2006/relationships" xmlns:p="http://schemas.openxmlformats.org/presentationml/2006/main">
  <p:tag name="NUM" val="2"/>
</p:tagLst>
</file>

<file path=ppt/tags/tag119.xml><?xml version="1.0" encoding="utf-8"?>
<p:tagLst xmlns:a="http://schemas.openxmlformats.org/drawingml/2006/main" xmlns:r="http://schemas.openxmlformats.org/officeDocument/2006/relationships" xmlns:p="http://schemas.openxmlformats.org/presentationml/2006/main">
  <p:tag name="NUM" val="3"/>
</p:tagLst>
</file>

<file path=ppt/tags/tag120.xml><?xml version="1.0" encoding="utf-8"?>
<p:tagLst xmlns:a="http://schemas.openxmlformats.org/drawingml/2006/main" xmlns:r="http://schemas.openxmlformats.org/officeDocument/2006/relationships" xmlns:p="http://schemas.openxmlformats.org/presentationml/2006/main">
  <p:tag name="NUM" val="1"/>
</p:tagLst>
</file>

<file path=ppt/tags/tag121.xml><?xml version="1.0" encoding="utf-8"?>
<p:tagLst xmlns:a="http://schemas.openxmlformats.org/drawingml/2006/main" xmlns:r="http://schemas.openxmlformats.org/officeDocument/2006/relationships" xmlns:p="http://schemas.openxmlformats.org/presentationml/2006/main">
  <p:tag name="NUM" val="2"/>
</p:tagLst>
</file>

<file path=ppt/tags/tag122.xml><?xml version="1.0" encoding="utf-8"?>
<p:tagLst xmlns:a="http://schemas.openxmlformats.org/drawingml/2006/main" xmlns:r="http://schemas.openxmlformats.org/officeDocument/2006/relationships" xmlns:p="http://schemas.openxmlformats.org/presentationml/2006/main">
  <p:tag name="NUM" val="3"/>
</p:tagLst>
</file>

<file path=ppt/tags/tag123.xml><?xml version="1.0" encoding="utf-8"?>
<p:tagLst xmlns:a="http://schemas.openxmlformats.org/drawingml/2006/main" xmlns:r="http://schemas.openxmlformats.org/officeDocument/2006/relationships" xmlns:p="http://schemas.openxmlformats.org/presentationml/2006/main">
  <p:tag name="NUM" val="1"/>
</p:tagLst>
</file>

<file path=ppt/tags/tag124.xml><?xml version="1.0" encoding="utf-8"?>
<p:tagLst xmlns:a="http://schemas.openxmlformats.org/drawingml/2006/main" xmlns:r="http://schemas.openxmlformats.org/officeDocument/2006/relationships" xmlns:p="http://schemas.openxmlformats.org/presentationml/2006/main">
  <p:tag name="NUM" val="2"/>
</p:tagLst>
</file>

<file path=ppt/tags/tag125.xml><?xml version="1.0" encoding="utf-8"?>
<p:tagLst xmlns:a="http://schemas.openxmlformats.org/drawingml/2006/main" xmlns:r="http://schemas.openxmlformats.org/officeDocument/2006/relationships" xmlns:p="http://schemas.openxmlformats.org/presentationml/2006/main">
  <p:tag name="NUM" val="3"/>
</p:tagLst>
</file>

<file path=ppt/tags/tag126.xml><?xml version="1.0" encoding="utf-8"?>
<p:tagLst xmlns:a="http://schemas.openxmlformats.org/drawingml/2006/main" xmlns:r="http://schemas.openxmlformats.org/officeDocument/2006/relationships" xmlns:p="http://schemas.openxmlformats.org/presentationml/2006/main">
  <p:tag name="NUM" val="1"/>
</p:tagLst>
</file>

<file path=ppt/tags/tag127.xml><?xml version="1.0" encoding="utf-8"?>
<p:tagLst xmlns:a="http://schemas.openxmlformats.org/drawingml/2006/main" xmlns:r="http://schemas.openxmlformats.org/officeDocument/2006/relationships" xmlns:p="http://schemas.openxmlformats.org/presentationml/2006/main">
  <p:tag name="NUM" val="2"/>
</p:tagLst>
</file>

<file path=ppt/tags/tag128.xml><?xml version="1.0" encoding="utf-8"?>
<p:tagLst xmlns:a="http://schemas.openxmlformats.org/drawingml/2006/main" xmlns:r="http://schemas.openxmlformats.org/officeDocument/2006/relationships" xmlns:p="http://schemas.openxmlformats.org/presentationml/2006/main">
  <p:tag name="NUM" val="3"/>
</p:tagLst>
</file>

<file path=ppt/tags/tag129.xml><?xml version="1.0" encoding="utf-8"?>
<p:tagLst xmlns:a="http://schemas.openxmlformats.org/drawingml/2006/main" xmlns:r="http://schemas.openxmlformats.org/officeDocument/2006/relationships" xmlns:p="http://schemas.openxmlformats.org/presentationml/2006/main">
  <p:tag name="NUM" val="1"/>
</p:tagLst>
</file>

<file path=ppt/tags/tag130.xml><?xml version="1.0" encoding="utf-8"?>
<p:tagLst xmlns:a="http://schemas.openxmlformats.org/drawingml/2006/main" xmlns:r="http://schemas.openxmlformats.org/officeDocument/2006/relationships" xmlns:p="http://schemas.openxmlformats.org/presentationml/2006/main">
  <p:tag name="NUM" val="2"/>
</p:tagLst>
</file>

<file path=ppt/tags/tag131.xml><?xml version="1.0" encoding="utf-8"?>
<p:tagLst xmlns:a="http://schemas.openxmlformats.org/drawingml/2006/main" xmlns:r="http://schemas.openxmlformats.org/officeDocument/2006/relationships" xmlns:p="http://schemas.openxmlformats.org/presentationml/2006/main">
  <p:tag name="NUM" val="3"/>
</p:tagLst>
</file>

<file path=ppt/tags/tag132.xml><?xml version="1.0" encoding="utf-8"?>
<p:tagLst xmlns:a="http://schemas.openxmlformats.org/drawingml/2006/main" xmlns:r="http://schemas.openxmlformats.org/officeDocument/2006/relationships" xmlns:p="http://schemas.openxmlformats.org/presentationml/2006/main">
  <p:tag name="NUM" val="1"/>
</p:tagLst>
</file>

<file path=ppt/tags/tag133.xml><?xml version="1.0" encoding="utf-8"?>
<p:tagLst xmlns:a="http://schemas.openxmlformats.org/drawingml/2006/main" xmlns:r="http://schemas.openxmlformats.org/officeDocument/2006/relationships" xmlns:p="http://schemas.openxmlformats.org/presentationml/2006/main">
  <p:tag name="NUM" val="2"/>
</p:tagLst>
</file>

<file path=ppt/tags/tag134.xml><?xml version="1.0" encoding="utf-8"?>
<p:tagLst xmlns:a="http://schemas.openxmlformats.org/drawingml/2006/main" xmlns:r="http://schemas.openxmlformats.org/officeDocument/2006/relationships" xmlns:p="http://schemas.openxmlformats.org/presentationml/2006/main">
  <p:tag name="NUM" val="3"/>
</p:tagLst>
</file>

<file path=ppt/tags/tag135.xml><?xml version="1.0" encoding="utf-8"?>
<p:tagLst xmlns:a="http://schemas.openxmlformats.org/drawingml/2006/main" xmlns:r="http://schemas.openxmlformats.org/officeDocument/2006/relationships" xmlns:p="http://schemas.openxmlformats.org/presentationml/2006/main">
  <p:tag name="NUM" val="1"/>
</p:tagLst>
</file>

<file path=ppt/tags/tag136.xml><?xml version="1.0" encoding="utf-8"?>
<p:tagLst xmlns:a="http://schemas.openxmlformats.org/drawingml/2006/main" xmlns:r="http://schemas.openxmlformats.org/officeDocument/2006/relationships" xmlns:p="http://schemas.openxmlformats.org/presentationml/2006/main">
  <p:tag name="NUM" val="2"/>
</p:tagLst>
</file>

<file path=ppt/tags/tag137.xml><?xml version="1.0" encoding="utf-8"?>
<p:tagLst xmlns:a="http://schemas.openxmlformats.org/drawingml/2006/main" xmlns:r="http://schemas.openxmlformats.org/officeDocument/2006/relationships" xmlns:p="http://schemas.openxmlformats.org/presentationml/2006/main">
  <p:tag name="NUM" val="3"/>
</p:tagLst>
</file>

<file path=ppt/tags/tag138.xml><?xml version="1.0" encoding="utf-8"?>
<p:tagLst xmlns:a="http://schemas.openxmlformats.org/drawingml/2006/main" xmlns:r="http://schemas.openxmlformats.org/officeDocument/2006/relationships" xmlns:p="http://schemas.openxmlformats.org/presentationml/2006/main">
  <p:tag name="NUM" val="1"/>
</p:tagLst>
</file>

<file path=ppt/tags/tag139.xml><?xml version="1.0" encoding="utf-8"?>
<p:tagLst xmlns:a="http://schemas.openxmlformats.org/drawingml/2006/main" xmlns:r="http://schemas.openxmlformats.org/officeDocument/2006/relationships" xmlns:p="http://schemas.openxmlformats.org/presentationml/2006/main">
  <p:tag name="NUM" val="2"/>
</p:tagLst>
</file>

<file path=ppt/tags/tag140.xml><?xml version="1.0" encoding="utf-8"?>
<p:tagLst xmlns:a="http://schemas.openxmlformats.org/drawingml/2006/main" xmlns:r="http://schemas.openxmlformats.org/officeDocument/2006/relationships" xmlns:p="http://schemas.openxmlformats.org/presentationml/2006/main">
  <p:tag name="NUM" val="3"/>
</p:tagLst>
</file>

<file path=ppt/tags/tag141.xml><?xml version="1.0" encoding="utf-8"?>
<p:tagLst xmlns:a="http://schemas.openxmlformats.org/drawingml/2006/main" xmlns:r="http://schemas.openxmlformats.org/officeDocument/2006/relationships" xmlns:p="http://schemas.openxmlformats.org/presentationml/2006/main">
  <p:tag name="NUM" val="1"/>
</p:tagLst>
</file>

<file path=ppt/tags/tag142.xml><?xml version="1.0" encoding="utf-8"?>
<p:tagLst xmlns:a="http://schemas.openxmlformats.org/drawingml/2006/main" xmlns:r="http://schemas.openxmlformats.org/officeDocument/2006/relationships" xmlns:p="http://schemas.openxmlformats.org/presentationml/2006/main">
  <p:tag name="NUM" val="2"/>
</p:tagLst>
</file>

<file path=ppt/tags/tag143.xml><?xml version="1.0" encoding="utf-8"?>
<p:tagLst xmlns:a="http://schemas.openxmlformats.org/drawingml/2006/main" xmlns:r="http://schemas.openxmlformats.org/officeDocument/2006/relationships" xmlns:p="http://schemas.openxmlformats.org/presentationml/2006/main">
  <p:tag name="NUM" val="3"/>
</p:tagLst>
</file>

<file path=ppt/tags/tag144.xml><?xml version="1.0" encoding="utf-8"?>
<p:tagLst xmlns:a="http://schemas.openxmlformats.org/drawingml/2006/main" xmlns:r="http://schemas.openxmlformats.org/officeDocument/2006/relationships" xmlns:p="http://schemas.openxmlformats.org/presentationml/2006/main">
  <p:tag name="NUM" val="1"/>
</p:tagLst>
</file>

<file path=ppt/tags/tag145.xml><?xml version="1.0" encoding="utf-8"?>
<p:tagLst xmlns:a="http://schemas.openxmlformats.org/drawingml/2006/main" xmlns:r="http://schemas.openxmlformats.org/officeDocument/2006/relationships" xmlns:p="http://schemas.openxmlformats.org/presentationml/2006/main">
  <p:tag name="NUM" val="2"/>
</p:tagLst>
</file>

<file path=ppt/tags/tag146.xml><?xml version="1.0" encoding="utf-8"?>
<p:tagLst xmlns:a="http://schemas.openxmlformats.org/drawingml/2006/main" xmlns:r="http://schemas.openxmlformats.org/officeDocument/2006/relationships" xmlns:p="http://schemas.openxmlformats.org/presentationml/2006/main">
  <p:tag name="NUM" val="3"/>
</p:tagLst>
</file>

<file path=ppt/tags/tag147.xml><?xml version="1.0" encoding="utf-8"?>
<p:tagLst xmlns:a="http://schemas.openxmlformats.org/drawingml/2006/main" xmlns:r="http://schemas.openxmlformats.org/officeDocument/2006/relationships" xmlns:p="http://schemas.openxmlformats.org/presentationml/2006/main">
  <p:tag name="NUM" val="1"/>
</p:tagLst>
</file>

<file path=ppt/tags/tag148.xml><?xml version="1.0" encoding="utf-8"?>
<p:tagLst xmlns:a="http://schemas.openxmlformats.org/drawingml/2006/main" xmlns:r="http://schemas.openxmlformats.org/officeDocument/2006/relationships" xmlns:p="http://schemas.openxmlformats.org/presentationml/2006/main">
  <p:tag name="NUM" val="2"/>
</p:tagLst>
</file>

<file path=ppt/tags/tag149.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Montreal Intl avril 2013">
  <a:themeElements>
    <a:clrScheme name="Personnalisée 41">
      <a:dk1>
        <a:srgbClr val="00337F"/>
      </a:dk1>
      <a:lt1>
        <a:sysClr val="window" lastClr="FFFFFF"/>
      </a:lt1>
      <a:dk2>
        <a:srgbClr val="0086BF"/>
      </a:dk2>
      <a:lt2>
        <a:srgbClr val="EEECE1"/>
      </a:lt2>
      <a:accent1>
        <a:srgbClr val="00558C"/>
      </a:accent1>
      <a:accent2>
        <a:srgbClr val="FFD200"/>
      </a:accent2>
      <a:accent3>
        <a:srgbClr val="737B82"/>
      </a:accent3>
      <a:accent4>
        <a:srgbClr val="3D5265"/>
      </a:accent4>
      <a:accent5>
        <a:srgbClr val="E50000"/>
      </a:accent5>
      <a:accent6>
        <a:srgbClr val="ACB3B8"/>
      </a:accent6>
      <a:hlink>
        <a:srgbClr val="006FB3"/>
      </a:hlink>
      <a:folHlink>
        <a:srgbClr val="003F7B"/>
      </a:folHlink>
    </a:clrScheme>
    <a:fontScheme name="Office Classiqu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Personnalisée 6">
    <a:dk1>
      <a:srgbClr val="00337F"/>
    </a:dk1>
    <a:lt1>
      <a:sysClr val="window" lastClr="FFFFFF"/>
    </a:lt1>
    <a:dk2>
      <a:srgbClr val="0086BF"/>
    </a:dk2>
    <a:lt2>
      <a:srgbClr val="EEECE1"/>
    </a:lt2>
    <a:accent1>
      <a:srgbClr val="00558C"/>
    </a:accent1>
    <a:accent2>
      <a:srgbClr val="FFD200"/>
    </a:accent2>
    <a:accent3>
      <a:srgbClr val="737B82"/>
    </a:accent3>
    <a:accent4>
      <a:srgbClr val="3D5265"/>
    </a:accent4>
    <a:accent5>
      <a:srgbClr val="E50000"/>
    </a:accent5>
    <a:accent6>
      <a:srgbClr val="ACB3B8"/>
    </a:accent6>
    <a:hlink>
      <a:srgbClr val="0000FF"/>
    </a:hlink>
    <a:folHlink>
      <a:srgbClr val="800080"/>
    </a:folHlink>
  </a:clrScheme>
  <a:fontScheme name="Office Classiqu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8072</TotalTime>
  <Words>4790</Words>
  <Application>Microsoft Office PowerPoint</Application>
  <PresentationFormat>On-screen Show (4:3)</PresentationFormat>
  <Paragraphs>1058</Paragraphs>
  <Slides>42</Slides>
  <Notes>42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42</vt:i4>
      </vt:variant>
    </vt:vector>
  </HeadingPairs>
  <TitlesOfParts>
    <vt:vector size="50" baseType="lpstr">
      <vt:lpstr>ＭＳ Ｐゴシック</vt:lpstr>
      <vt:lpstr>Arial</vt:lpstr>
      <vt:lpstr>Calibri</vt:lpstr>
      <vt:lpstr>Lucida Grande</vt:lpstr>
      <vt:lpstr>Symbol</vt:lpstr>
      <vt:lpstr>Wingdings</vt:lpstr>
      <vt:lpstr>Montreal Intl avril 2013</vt:lpstr>
      <vt:lpstr>Conception personnalisée</vt:lpstr>
      <vt:lpstr>LES TECHNOLOGIES MÉDICALES DANS LE GRAND MONTRÉAL :  UN SECTEUR EN PLEINE EFFERVESCENCE</vt:lpstr>
      <vt:lpstr>TABLE DES  MATIÈRES</vt:lpstr>
      <vt:lpstr>SOMMAIRE  EXÉCUTIF</vt:lpstr>
      <vt:lpstr>Les raisons d’investir  dans le  Grand Montréal</vt:lpstr>
      <vt:lpstr>LE GRAND MONTRÉAL :  UN SITE IDÉAL POUR conquérir  LE MARCHÉ NORD-AMÉRICAIN</vt:lpstr>
      <vt:lpstr>LE grand montréal: centre de savoir en technologies de la santé</vt:lpstr>
      <vt:lpstr>Un réseau complet et dynamique instituts et centres de recherche</vt:lpstr>
      <vt:lpstr>Le grand Montréal : au confluent des sciences de la vie et des TIC</vt:lpstr>
      <vt:lpstr>LE grand montréal: de multiples ponts entre les secteurs d’Activité</vt:lpstr>
      <vt:lpstr>Les technologies médicales dans le grand montréal: leaders et faits marquants</vt:lpstr>
      <vt:lpstr>Les technologies médicales dans le grand montréal: leaders et faits marquants (suite)</vt:lpstr>
      <vt:lpstr>Les technologies médicales dans le grand montréal: leaders et faits marquants (suite)</vt:lpstr>
      <vt:lpstr>Une main d’œuvre spécialisée  issue d’un milieu académique diversifié</vt:lpstr>
      <vt:lpstr>Une main d’œuvre spécialisée  formation et recherche en Génie Biomédical</vt:lpstr>
      <vt:lpstr>Une main d’œuvre spécialisée  formation et recherche en Génie Biomédical (suite)</vt:lpstr>
      <vt:lpstr>Un environnement favorable à l’innovation incubateurs et accompagnement d’entreprises</vt:lpstr>
      <vt:lpstr>Un environnement favorable à l’innovation sociétés de valorisation = sources d’innovations</vt:lpstr>
      <vt:lpstr>Un environnement favorable à l’innovation la politique nationale de la recherche et de l’innovation (PNRI)</vt:lpstr>
      <vt:lpstr>Un environnement favorable à l’innovation innovation ouverte et recherche collaborative</vt:lpstr>
      <vt:lpstr>La région de Montréal,  pôle actif du capital de risque au canada</vt:lpstr>
      <vt:lpstr> Le grand Montréal: DES INCITATIFS CIBLÉS ET HAUTEMENT CONCURRENTIELS</vt:lpstr>
      <vt:lpstr>DES INCITATIFS CIBLÉS  ET HAUTEMENT  CONCURRENTIELS (suite)</vt:lpstr>
      <vt:lpstr>DES INCITATIFS CIBLÉS  ET HAUTEMENT  CONCURRENTIELS (suite)</vt:lpstr>
      <vt:lpstr>MONTRÉAL INTERNATIONAL :  DES SERVICES PERSONNALISÉS</vt:lpstr>
      <vt:lpstr>MONTRÉAL INTERNATIONAL :  DES SERVICES PERSONNALISÉS</vt:lpstr>
      <vt:lpstr>contact</vt:lpstr>
      <vt:lpstr>Annexes</vt:lpstr>
      <vt:lpstr>ANNEXE 1 : PRÉSENTATION de montréal in vivo -  LA GRAPPE DES svts </vt:lpstr>
      <vt:lpstr>ANNEXE 2 : Principales entreprises</vt:lpstr>
      <vt:lpstr>ANNEXE 2 : Principales entreprises</vt:lpstr>
      <vt:lpstr>ANNEXE 2 : Principales entreprises</vt:lpstr>
      <vt:lpstr>ANNEXE 2 : Principales entreprises</vt:lpstr>
      <vt:lpstr>ANNEXE 2 : Principales entreprises</vt:lpstr>
      <vt:lpstr>ANNEXE 2 : Principales entreprises</vt:lpstr>
      <vt:lpstr>ANNEXE 2 : Principales entreprises</vt:lpstr>
      <vt:lpstr>ANNEXE 2 : Principales entreprises</vt:lpstr>
      <vt:lpstr>ANNEXE 3 : établissements de recherche</vt:lpstr>
      <vt:lpstr>ANNEXE 3 : établissements de recherche (suite)</vt:lpstr>
      <vt:lpstr>ANNEXE 3 : établissements de recherche (suite)</vt:lpstr>
      <vt:lpstr>ANNEXE 3 : établissements de recherche (suite)</vt:lpstr>
      <vt:lpstr>ANNEXE 4 : chaires de recherche</vt:lpstr>
      <vt:lpstr>ANNEXE 4: chaires de recherche (suite)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Valery Joannette</dc:creator>
  <cp:lastModifiedBy>Sophie Churlaud</cp:lastModifiedBy>
  <cp:revision>631</cp:revision>
  <cp:lastPrinted>2013-04-18T16:08:22Z</cp:lastPrinted>
  <dcterms:created xsi:type="dcterms:W3CDTF">2011-04-11T19:44:14Z</dcterms:created>
  <dcterms:modified xsi:type="dcterms:W3CDTF">2018-01-11T21:29:08Z</dcterms:modified>
</cp:coreProperties>
</file>